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704" r:id="rId2"/>
  </p:sldMasterIdLst>
  <p:notesMasterIdLst>
    <p:notesMasterId r:id="rId64"/>
  </p:notesMasterIdLst>
  <p:sldIdLst>
    <p:sldId id="256" r:id="rId3"/>
    <p:sldId id="572" r:id="rId4"/>
    <p:sldId id="499" r:id="rId5"/>
    <p:sldId id="580" r:id="rId6"/>
    <p:sldId id="573" r:id="rId7"/>
    <p:sldId id="574" r:id="rId8"/>
    <p:sldId id="575" r:id="rId9"/>
    <p:sldId id="576" r:id="rId10"/>
    <p:sldId id="577" r:id="rId11"/>
    <p:sldId id="579" r:id="rId12"/>
    <p:sldId id="653" r:id="rId13"/>
    <p:sldId id="654" r:id="rId14"/>
    <p:sldId id="581" r:id="rId15"/>
    <p:sldId id="582" r:id="rId16"/>
    <p:sldId id="502" r:id="rId17"/>
    <p:sldId id="583" r:id="rId18"/>
    <p:sldId id="486" r:id="rId19"/>
    <p:sldId id="585" r:id="rId20"/>
    <p:sldId id="586" r:id="rId21"/>
    <p:sldId id="588" r:id="rId22"/>
    <p:sldId id="589" r:id="rId23"/>
    <p:sldId id="590" r:id="rId24"/>
    <p:sldId id="591" r:id="rId25"/>
    <p:sldId id="604" r:id="rId26"/>
    <p:sldId id="592" r:id="rId27"/>
    <p:sldId id="587" r:id="rId28"/>
    <p:sldId id="594" r:id="rId29"/>
    <p:sldId id="593" r:id="rId30"/>
    <p:sldId id="595" r:id="rId31"/>
    <p:sldId id="596" r:id="rId32"/>
    <p:sldId id="599" r:id="rId33"/>
    <p:sldId id="600" r:id="rId34"/>
    <p:sldId id="598" r:id="rId35"/>
    <p:sldId id="601" r:id="rId36"/>
    <p:sldId id="605" r:id="rId37"/>
    <p:sldId id="603" r:id="rId38"/>
    <p:sldId id="602" r:id="rId39"/>
    <p:sldId id="606" r:id="rId40"/>
    <p:sldId id="607" r:id="rId41"/>
    <p:sldId id="608" r:id="rId42"/>
    <p:sldId id="635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21" r:id="rId52"/>
    <p:sldId id="622" r:id="rId53"/>
    <p:sldId id="645" r:id="rId54"/>
    <p:sldId id="646" r:id="rId55"/>
    <p:sldId id="647" r:id="rId56"/>
    <p:sldId id="648" r:id="rId57"/>
    <p:sldId id="649" r:id="rId58"/>
    <p:sldId id="650" r:id="rId59"/>
    <p:sldId id="651" r:id="rId60"/>
    <p:sldId id="652" r:id="rId61"/>
    <p:sldId id="634" r:id="rId62"/>
    <p:sldId id="326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30"/>
    <a:srgbClr val="363639"/>
    <a:srgbClr val="8164A0"/>
    <a:srgbClr val="5181BA"/>
    <a:srgbClr val="BF504E"/>
    <a:srgbClr val="9CBB58"/>
    <a:srgbClr val="0172C6"/>
    <a:srgbClr val="FF7E79"/>
    <a:srgbClr val="0052EA"/>
    <a:srgbClr val="68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4"/>
    <p:restoredTop sz="71895"/>
  </p:normalViewPr>
  <p:slideViewPr>
    <p:cSldViewPr snapToGrid="0" snapToObjects="1">
      <p:cViewPr>
        <p:scale>
          <a:sx n="60" d="100"/>
          <a:sy n="60" d="100"/>
        </p:scale>
        <p:origin x="2184" y="-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BDC8D-1A0D-8849-8D38-800FA63BB310}" type="datetimeFigureOut">
              <a:t>2018/9/16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9D391-428F-B447-ADB1-95720793E26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7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73069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6890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25379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>
                <a:solidFill>
                  <a:prstClr val="black"/>
                </a:solidFill>
              </a:rPr>
              <a:pPr/>
              <a:t>13</a:t>
            </a:fld>
            <a:endParaRPr kumimoji="1" lang="uk-UA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8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5524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9731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8252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7176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3135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0614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1354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81241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13144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51602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1594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47175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29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02170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04244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20958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6838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42013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440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>
                <a:solidFill>
                  <a:prstClr val="black"/>
                </a:solidFill>
              </a:rPr>
              <a:pPr/>
              <a:t>4</a:t>
            </a:fld>
            <a:endParaRPr kumimoji="1" lang="uk-UA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34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458990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37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90618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34802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77346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6443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823742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84550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625374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07242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66355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33485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48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892849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22783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02631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155703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052626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02846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5600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57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80403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>
                <a:solidFill>
                  <a:prstClr val="black"/>
                </a:solidFill>
              </a:rPr>
              <a:pPr/>
              <a:t>59</a:t>
            </a:fld>
            <a:endParaRPr kumimoji="1" lang="uk-UA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2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97275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48897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5986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e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9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34703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9D391-428F-B447-ADB1-95720793E262}" type="slidenum">
              <a:rPr lang="uk-UA"/>
              <a:t>10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6665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119370-D084-8E4D-81C7-017DE5F9AE66}"/>
              </a:ext>
            </a:extLst>
          </p:cNvPr>
          <p:cNvSpPr/>
          <p:nvPr/>
        </p:nvSpPr>
        <p:spPr>
          <a:xfrm>
            <a:off x="-1" y="-2198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40719"/>
            <a:ext cx="9144000" cy="89330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952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7246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1076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95325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075869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24042" y="208572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24042" y="808523"/>
            <a:ext cx="720000" cy="684000"/>
          </a:xfrm>
          <a:prstGeom prst="ellipse">
            <a:avLst/>
          </a:prstGeom>
          <a:solidFill>
            <a:srgbClr val="FF4F19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3560727" y="808523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560727" y="211345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424042" y="3398927"/>
            <a:ext cx="720000" cy="72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3560727" y="341838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24042" y="4723312"/>
            <a:ext cx="720000" cy="7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3560727" y="4742767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841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4CE2384-2A69-E84E-A015-9D80CA174172}"/>
              </a:ext>
            </a:extLst>
          </p:cNvPr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95192" y="2378037"/>
            <a:ext cx="1946207" cy="210191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543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4119370-D084-8E4D-81C7-017DE5F9AE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40719"/>
            <a:ext cx="9144000" cy="893303"/>
          </a:xfrm>
        </p:spPr>
        <p:txBody>
          <a:bodyPr anchor="b"/>
          <a:lstStyle>
            <a:lvl1pPr algn="ctr">
              <a:defRPr sz="5400" b="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36478" y="3602038"/>
            <a:ext cx="12328478" cy="956314"/>
          </a:xfrm>
          <a:ln>
            <a:solidFill>
              <a:schemeClr val="bg2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32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896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08214" y="0"/>
            <a:ext cx="6654847" cy="1568352"/>
          </a:xfrm>
          <a:blipFill>
            <a:blip r:embed="rId2"/>
            <a:stretch>
              <a:fillRect/>
            </a:stretch>
          </a:blipFill>
        </p:spPr>
        <p:txBody>
          <a:bodyPr tIns="180000" bIns="1044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872" y="1105387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1697091" y="1129533"/>
            <a:ext cx="369332" cy="4596062"/>
            <a:chOff x="11697091" y="1129533"/>
            <a:chExt cx="369332" cy="4596062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xmlns="" id="{5CFCACA1-AF11-154E-9CE5-B56C98BEB002}"/>
                </a:ext>
              </a:extLst>
            </p:cNvPr>
            <p:cNvCxnSpPr/>
            <p:nvPr userDrawn="1"/>
          </p:nvCxnSpPr>
          <p:spPr>
            <a:xfrm>
              <a:off x="11832946" y="4634732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xmlns="" id="{CE211A2D-AD68-814F-87FB-9E395B76C60C}"/>
                </a:ext>
              </a:extLst>
            </p:cNvPr>
            <p:cNvCxnSpPr/>
            <p:nvPr userDrawn="1"/>
          </p:nvCxnSpPr>
          <p:spPr>
            <a:xfrm>
              <a:off x="11840968" y="1129533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 9"/>
            <p:cNvGrpSpPr/>
            <p:nvPr userDrawn="1"/>
          </p:nvGrpSpPr>
          <p:grpSpPr>
            <a:xfrm>
              <a:off x="11697091" y="2420275"/>
              <a:ext cx="369332" cy="2023751"/>
              <a:chOff x="11697091" y="2387617"/>
              <a:chExt cx="369332" cy="20237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xmlns="" id="{CD71AA87-EE8B-3B48-8850-73B49A3F8D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761197" y="2387617"/>
                <a:ext cx="192200" cy="2023751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DF8411BB-CD7F-1D4C-80A9-19A70F3E111E}"/>
                  </a:ext>
                </a:extLst>
              </p:cNvPr>
              <p:cNvSpPr txBox="1"/>
              <p:nvPr userDrawn="1"/>
            </p:nvSpPr>
            <p:spPr>
              <a:xfrm>
                <a:off x="11697091" y="2549260"/>
                <a:ext cx="369332" cy="1700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kumimoji="1" lang="zh-CN" altLang="en-US" sz="1200" spc="300" dirty="0" err="1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计算机视觉</a:t>
                </a:r>
                <a:endParaRPr kumimoji="1" lang="zh-CN" altLang="en-US" sz="1200" spc="3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462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无阴影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00368" y="16779"/>
            <a:ext cx="6074229" cy="72750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rIns="432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32528" y="1056402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3529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4CE2384-2A69-E84E-A015-9D80CA174172}"/>
              </a:ext>
            </a:extLst>
          </p:cNvPr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95192" y="2378037"/>
            <a:ext cx="1946207" cy="210191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30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08214" y="0"/>
            <a:ext cx="6654847" cy="1568352"/>
          </a:xfrm>
          <a:blipFill>
            <a:blip r:embed="rId2"/>
            <a:stretch>
              <a:fillRect/>
            </a:stretch>
          </a:blipFill>
        </p:spPr>
        <p:txBody>
          <a:bodyPr tIns="180000" bIns="1044000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872" y="1105387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1697091" y="1129533"/>
            <a:ext cx="369332" cy="4596062"/>
            <a:chOff x="11697091" y="1129533"/>
            <a:chExt cx="369332" cy="4596062"/>
          </a:xfrm>
        </p:grpSpPr>
        <p:cxnSp>
          <p:nvCxnSpPr>
            <p:cNvPr id="8" name="直线连接符 7">
              <a:extLst>
                <a:ext uri="{FF2B5EF4-FFF2-40B4-BE49-F238E27FC236}">
                  <a16:creationId xmlns="" xmlns:a16="http://schemas.microsoft.com/office/drawing/2014/main" id="{5CFCACA1-AF11-154E-9CE5-B56C98BEB002}"/>
                </a:ext>
              </a:extLst>
            </p:cNvPr>
            <p:cNvCxnSpPr/>
            <p:nvPr userDrawn="1"/>
          </p:nvCxnSpPr>
          <p:spPr>
            <a:xfrm>
              <a:off x="11832946" y="4634732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="" xmlns:a16="http://schemas.microsoft.com/office/drawing/2014/main" id="{CE211A2D-AD68-814F-87FB-9E395B76C60C}"/>
                </a:ext>
              </a:extLst>
            </p:cNvPr>
            <p:cNvCxnSpPr/>
            <p:nvPr userDrawn="1"/>
          </p:nvCxnSpPr>
          <p:spPr>
            <a:xfrm>
              <a:off x="11840968" y="1129533"/>
              <a:ext cx="0" cy="10908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 9"/>
            <p:cNvGrpSpPr/>
            <p:nvPr userDrawn="1"/>
          </p:nvGrpSpPr>
          <p:grpSpPr>
            <a:xfrm>
              <a:off x="11697091" y="2420275"/>
              <a:ext cx="369332" cy="2023751"/>
              <a:chOff x="11697091" y="2387617"/>
              <a:chExt cx="369332" cy="20237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="" xmlns:a16="http://schemas.microsoft.com/office/drawing/2014/main" id="{CD71AA87-EE8B-3B48-8850-73B49A3F8D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761197" y="2387617"/>
                <a:ext cx="192200" cy="2023751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DF8411BB-CD7F-1D4C-80A9-19A70F3E111E}"/>
                  </a:ext>
                </a:extLst>
              </p:cNvPr>
              <p:cNvSpPr txBox="1"/>
              <p:nvPr userDrawn="1"/>
            </p:nvSpPr>
            <p:spPr>
              <a:xfrm>
                <a:off x="11697091" y="2549260"/>
                <a:ext cx="369332" cy="1700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kumimoji="1" lang="zh-CN" altLang="en-US" sz="1200" spc="300" dirty="0" err="1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计算机视觉</a:t>
                </a:r>
                <a:endParaRPr kumimoji="1" lang="zh-CN" altLang="en-US" sz="1200" spc="3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133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级标题页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294C8E92-E974-3044-8729-D788EC13BEF9}"/>
              </a:ext>
            </a:extLst>
          </p:cNvPr>
          <p:cNvSpPr>
            <a:spLocks/>
          </p:cNvSpPr>
          <p:nvPr/>
        </p:nvSpPr>
        <p:spPr bwMode="auto">
          <a:xfrm rot="5400000">
            <a:off x="5442053" y="4043291"/>
            <a:ext cx="1402747" cy="2272936"/>
          </a:xfrm>
          <a:custGeom>
            <a:avLst/>
            <a:gdLst>
              <a:gd name="T0" fmla="*/ 373 w 398"/>
              <a:gd name="T1" fmla="*/ 373 h 647"/>
              <a:gd name="T2" fmla="*/ 118 w 398"/>
              <a:gd name="T3" fmla="*/ 627 h 647"/>
              <a:gd name="T4" fmla="*/ 72 w 398"/>
              <a:gd name="T5" fmla="*/ 647 h 647"/>
              <a:gd name="T6" fmla="*/ 25 w 398"/>
              <a:gd name="T7" fmla="*/ 627 h 647"/>
              <a:gd name="T8" fmla="*/ 25 w 398"/>
              <a:gd name="T9" fmla="*/ 535 h 647"/>
              <a:gd name="T10" fmla="*/ 233 w 398"/>
              <a:gd name="T11" fmla="*/ 327 h 647"/>
              <a:gd name="T12" fmla="*/ 25 w 398"/>
              <a:gd name="T13" fmla="*/ 119 h 647"/>
              <a:gd name="T14" fmla="*/ 25 w 398"/>
              <a:gd name="T15" fmla="*/ 26 h 647"/>
              <a:gd name="T16" fmla="*/ 118 w 398"/>
              <a:gd name="T17" fmla="*/ 26 h 647"/>
              <a:gd name="T18" fmla="*/ 373 w 398"/>
              <a:gd name="T19" fmla="*/ 280 h 647"/>
              <a:gd name="T20" fmla="*/ 373 w 398"/>
              <a:gd name="T21" fmla="*/ 373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8" h="647">
                <a:moveTo>
                  <a:pt x="373" y="373"/>
                </a:moveTo>
                <a:cubicBezTo>
                  <a:pt x="118" y="627"/>
                  <a:pt x="118" y="627"/>
                  <a:pt x="118" y="627"/>
                </a:cubicBezTo>
                <a:cubicBezTo>
                  <a:pt x="105" y="640"/>
                  <a:pt x="89" y="647"/>
                  <a:pt x="72" y="647"/>
                </a:cubicBezTo>
                <a:cubicBezTo>
                  <a:pt x="55" y="647"/>
                  <a:pt x="38" y="640"/>
                  <a:pt x="25" y="627"/>
                </a:cubicBezTo>
                <a:cubicBezTo>
                  <a:pt x="0" y="602"/>
                  <a:pt x="0" y="560"/>
                  <a:pt x="25" y="535"/>
                </a:cubicBezTo>
                <a:cubicBezTo>
                  <a:pt x="233" y="327"/>
                  <a:pt x="233" y="327"/>
                  <a:pt x="233" y="327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0" y="93"/>
                  <a:pt x="0" y="51"/>
                  <a:pt x="25" y="26"/>
                </a:cubicBezTo>
                <a:cubicBezTo>
                  <a:pt x="51" y="0"/>
                  <a:pt x="93" y="0"/>
                  <a:pt x="118" y="26"/>
                </a:cubicBezTo>
                <a:cubicBezTo>
                  <a:pt x="373" y="280"/>
                  <a:pt x="373" y="280"/>
                  <a:pt x="373" y="280"/>
                </a:cubicBezTo>
                <a:cubicBezTo>
                  <a:pt x="398" y="306"/>
                  <a:pt x="398" y="347"/>
                  <a:pt x="373" y="3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22300" dist="381000" dir="2700000" algn="r" rotWithShape="0">
              <a:prstClr val="black">
                <a:alpha val="40000"/>
              </a:prstClr>
            </a:outerShdw>
          </a:effectLst>
        </p:spPr>
        <p:txBody>
          <a:bodyPr vert="horz" wrap="square" lIns="37143" tIns="18571" rIns="37143" bIns="18571" numCol="1" anchor="t" anchorCtr="0" compatLnSpc="1">
            <a:prstTxWarp prst="textNoShape">
              <a:avLst/>
            </a:prstTxWarp>
          </a:bodyPr>
          <a:lstStyle/>
          <a:p>
            <a:endParaRPr lang="en-US" sz="322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124457" y="2399870"/>
            <a:ext cx="8037938" cy="1475001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746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24042" y="2085725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24042" y="808523"/>
            <a:ext cx="720000" cy="684000"/>
          </a:xfrm>
          <a:prstGeom prst="ellipse">
            <a:avLst/>
          </a:prstGeom>
          <a:solidFill>
            <a:srgbClr val="FF4F19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3560727" y="808523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560727" y="211345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424042" y="3398927"/>
            <a:ext cx="720000" cy="72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3560727" y="3418382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24042" y="4723312"/>
            <a:ext cx="720000" cy="7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3560727" y="4742767"/>
            <a:ext cx="4377041" cy="61392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112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5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xmlns="" id="{21CD168E-AF57-B74F-B450-BAF59D0E1DB4}"/>
              </a:ext>
            </a:extLst>
          </p:cNvPr>
          <p:cNvGrpSpPr/>
          <p:nvPr/>
        </p:nvGrpSpPr>
        <p:grpSpPr>
          <a:xfrm>
            <a:off x="5709756" y="1267558"/>
            <a:ext cx="772488" cy="1298570"/>
            <a:chOff x="11449931" y="7055466"/>
            <a:chExt cx="1369324" cy="2301863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:a16="http://schemas.microsoft.com/office/drawing/2014/main" xmlns="" id="{DE173A24-F42B-3D40-ACE5-408E52062C9F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xmlns="" id="{C4FE9E81-3048-0042-943E-127ED0D9AAC1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xmlns="" id="{019C274B-6DDF-7342-B45D-2D55030481DF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xmlns="" id="{7E7A1E93-06BD-A147-BC29-D269AB338EE4}"/>
              </a:ext>
            </a:extLst>
          </p:cNvPr>
          <p:cNvCxnSpPr>
            <a:endCxn id="6" idx="3"/>
          </p:cNvCxnSpPr>
          <p:nvPr/>
        </p:nvCxnSpPr>
        <p:spPr>
          <a:xfrm>
            <a:off x="9059333" y="3457109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xmlns="" id="{5986C445-7709-0A45-B120-CF21CA796804}"/>
              </a:ext>
            </a:extLst>
          </p:cNvPr>
          <p:cNvCxnSpPr/>
          <p:nvPr/>
        </p:nvCxnSpPr>
        <p:spPr>
          <a:xfrm>
            <a:off x="-152381" y="3457112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95B57576-2D5D-5648-9F8B-C09A47E85B41}"/>
              </a:ext>
            </a:extLst>
          </p:cNvPr>
          <p:cNvSpPr txBox="1"/>
          <p:nvPr/>
        </p:nvSpPr>
        <p:spPr>
          <a:xfrm>
            <a:off x="4204631" y="2574456"/>
            <a:ext cx="4101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prstClr val="white"/>
                </a:solidFill>
              </a:rPr>
              <a:t>Thanks</a:t>
            </a:r>
            <a:endParaRPr lang="en-US" sz="9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9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85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7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4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zh-CN" altLang="en-US">
                <a:solidFill>
                  <a:prstClr val="black"/>
                </a:solidFill>
              </a:rPr>
              <a:pPr/>
              <a:t>2018/9/16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>
                <a:solidFill>
                  <a:prstClr val="black"/>
                </a:solidFill>
              </a:rPr>
              <a:pPr/>
              <a:t>‹#›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无阴影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0"/>
            <a:ext cx="5481376" cy="477805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72000" rIns="432000" bIns="72000" rtlCol="0" anchor="ctr">
            <a:sp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32528" y="1056402"/>
            <a:ext cx="10984193" cy="525096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6740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4CE2384-2A69-E84E-A015-9D80CA1741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94672" y="2906935"/>
            <a:ext cx="7535328" cy="10441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E6CC17C-3A2E-B14E-9C50-9A8ABA8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41399" y="2417121"/>
            <a:ext cx="192200" cy="2023751"/>
          </a:xfrm>
          <a:prstGeom prst="rect">
            <a:avLst/>
          </a:prstGeom>
          <a:effectLst>
            <a:outerShdw blurRad="1079500" dist="292100" dir="19500000" sx="188000" sy="188000" algn="ctr" rotWithShape="0">
              <a:srgbClr val="000000">
                <a:alpha val="56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489591"/>
            <a:ext cx="2255599" cy="1951281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26240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级标题页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="" xmlns:a16="http://schemas.microsoft.com/office/drawing/2014/main" id="{294C8E92-E974-3044-8729-D788EC13BEF9}"/>
              </a:ext>
            </a:extLst>
          </p:cNvPr>
          <p:cNvSpPr>
            <a:spLocks/>
          </p:cNvSpPr>
          <p:nvPr/>
        </p:nvSpPr>
        <p:spPr bwMode="auto">
          <a:xfrm rot="5400000">
            <a:off x="5442053" y="4043291"/>
            <a:ext cx="1402747" cy="2272936"/>
          </a:xfrm>
          <a:custGeom>
            <a:avLst/>
            <a:gdLst>
              <a:gd name="T0" fmla="*/ 373 w 398"/>
              <a:gd name="T1" fmla="*/ 373 h 647"/>
              <a:gd name="T2" fmla="*/ 118 w 398"/>
              <a:gd name="T3" fmla="*/ 627 h 647"/>
              <a:gd name="T4" fmla="*/ 72 w 398"/>
              <a:gd name="T5" fmla="*/ 647 h 647"/>
              <a:gd name="T6" fmla="*/ 25 w 398"/>
              <a:gd name="T7" fmla="*/ 627 h 647"/>
              <a:gd name="T8" fmla="*/ 25 w 398"/>
              <a:gd name="T9" fmla="*/ 535 h 647"/>
              <a:gd name="T10" fmla="*/ 233 w 398"/>
              <a:gd name="T11" fmla="*/ 327 h 647"/>
              <a:gd name="T12" fmla="*/ 25 w 398"/>
              <a:gd name="T13" fmla="*/ 119 h 647"/>
              <a:gd name="T14" fmla="*/ 25 w 398"/>
              <a:gd name="T15" fmla="*/ 26 h 647"/>
              <a:gd name="T16" fmla="*/ 118 w 398"/>
              <a:gd name="T17" fmla="*/ 26 h 647"/>
              <a:gd name="T18" fmla="*/ 373 w 398"/>
              <a:gd name="T19" fmla="*/ 280 h 647"/>
              <a:gd name="T20" fmla="*/ 373 w 398"/>
              <a:gd name="T21" fmla="*/ 373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8" h="647">
                <a:moveTo>
                  <a:pt x="373" y="373"/>
                </a:moveTo>
                <a:cubicBezTo>
                  <a:pt x="118" y="627"/>
                  <a:pt x="118" y="627"/>
                  <a:pt x="118" y="627"/>
                </a:cubicBezTo>
                <a:cubicBezTo>
                  <a:pt x="105" y="640"/>
                  <a:pt x="89" y="647"/>
                  <a:pt x="72" y="647"/>
                </a:cubicBezTo>
                <a:cubicBezTo>
                  <a:pt x="55" y="647"/>
                  <a:pt x="38" y="640"/>
                  <a:pt x="25" y="627"/>
                </a:cubicBezTo>
                <a:cubicBezTo>
                  <a:pt x="0" y="602"/>
                  <a:pt x="0" y="560"/>
                  <a:pt x="25" y="535"/>
                </a:cubicBezTo>
                <a:cubicBezTo>
                  <a:pt x="233" y="327"/>
                  <a:pt x="233" y="327"/>
                  <a:pt x="233" y="327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0" y="93"/>
                  <a:pt x="0" y="51"/>
                  <a:pt x="25" y="26"/>
                </a:cubicBezTo>
                <a:cubicBezTo>
                  <a:pt x="51" y="0"/>
                  <a:pt x="93" y="0"/>
                  <a:pt x="118" y="26"/>
                </a:cubicBezTo>
                <a:cubicBezTo>
                  <a:pt x="373" y="280"/>
                  <a:pt x="373" y="280"/>
                  <a:pt x="373" y="280"/>
                </a:cubicBezTo>
                <a:cubicBezTo>
                  <a:pt x="398" y="306"/>
                  <a:pt x="398" y="347"/>
                  <a:pt x="373" y="3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22300" dist="381000" dir="2700000" algn="r" rotWithShape="0">
              <a:prstClr val="black">
                <a:alpha val="40000"/>
              </a:prstClr>
            </a:outerShdw>
          </a:effectLst>
        </p:spPr>
        <p:txBody>
          <a:bodyPr vert="horz" wrap="square" lIns="37143" tIns="18571" rIns="37143" bIns="18571" numCol="1" anchor="t" anchorCtr="0" compatLnSpc="1">
            <a:prstTxWarp prst="textNoShape">
              <a:avLst/>
            </a:prstTxWarp>
          </a:bodyPr>
          <a:lstStyle/>
          <a:p>
            <a:endParaRPr lang="en-US" sz="322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124457" y="2399870"/>
            <a:ext cx="8037938" cy="1475001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2361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1">
            <a:extLst>
              <a:ext uri="{FF2B5EF4-FFF2-40B4-BE49-F238E27FC236}">
                <a16:creationId xmlns="" xmlns:a16="http://schemas.microsoft.com/office/drawing/2014/main" id="{F817F99F-0C0D-8B4C-A69F-EEB9BCE1309C}"/>
              </a:ext>
            </a:extLst>
          </p:cNvPr>
          <p:cNvSpPr/>
          <p:nvPr/>
        </p:nvSpPr>
        <p:spPr>
          <a:xfrm flipH="1">
            <a:off x="2641833" y="897351"/>
            <a:ext cx="720000" cy="720000"/>
          </a:xfrm>
          <a:prstGeom prst="ellipse">
            <a:avLst/>
          </a:prstGeom>
          <a:solidFill>
            <a:srgbClr val="FF4F1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12">
            <a:extLst>
              <a:ext uri="{FF2B5EF4-FFF2-40B4-BE49-F238E27FC236}">
                <a16:creationId xmlns="" xmlns:a16="http://schemas.microsoft.com/office/drawing/2014/main" id="{BA019F4A-3AE7-A84F-87B7-C721258749AB}"/>
              </a:ext>
            </a:extLst>
          </p:cNvPr>
          <p:cNvSpPr/>
          <p:nvPr/>
        </p:nvSpPr>
        <p:spPr>
          <a:xfrm flipH="1">
            <a:off x="2641833" y="2224470"/>
            <a:ext cx="720000" cy="720000"/>
          </a:xfrm>
          <a:prstGeom prst="ellipse">
            <a:avLst/>
          </a:prstGeom>
          <a:solidFill>
            <a:srgbClr val="FB802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F56DADF0-DD8C-D448-AD6A-F10DD2BEAFF6}"/>
              </a:ext>
            </a:extLst>
          </p:cNvPr>
          <p:cNvSpPr/>
          <p:nvPr/>
        </p:nvSpPr>
        <p:spPr>
          <a:xfrm flipH="1">
            <a:off x="2641833" y="3551589"/>
            <a:ext cx="720000" cy="720000"/>
          </a:xfrm>
          <a:prstGeom prst="ellipse">
            <a:avLst/>
          </a:prstGeom>
          <a:solidFill>
            <a:schemeClr val="tx2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Oval 21">
            <a:extLst>
              <a:ext uri="{FF2B5EF4-FFF2-40B4-BE49-F238E27FC236}">
                <a16:creationId xmlns="" xmlns:a16="http://schemas.microsoft.com/office/drawing/2014/main" id="{C7A42A38-6B6F-3448-AD13-934A33AA268E}"/>
              </a:ext>
            </a:extLst>
          </p:cNvPr>
          <p:cNvSpPr/>
          <p:nvPr/>
        </p:nvSpPr>
        <p:spPr>
          <a:xfrm flipH="1">
            <a:off x="2641833" y="4878709"/>
            <a:ext cx="720000" cy="720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="" xmlns:a16="http://schemas.microsoft.com/office/drawing/2014/main" id="{6D0DCBEF-F860-F34A-AF9B-F1F7A692EC83}"/>
              </a:ext>
            </a:extLst>
          </p:cNvPr>
          <p:cNvSpPr/>
          <p:nvPr/>
        </p:nvSpPr>
        <p:spPr>
          <a:xfrm flipH="1">
            <a:off x="3674020" y="3697807"/>
            <a:ext cx="2563491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="" xmlns:a16="http://schemas.microsoft.com/office/drawing/2014/main" id="{C99094BE-106B-7342-A3A1-5441B97EAE12}"/>
              </a:ext>
            </a:extLst>
          </p:cNvPr>
          <p:cNvSpPr/>
          <p:nvPr/>
        </p:nvSpPr>
        <p:spPr>
          <a:xfrm flipH="1">
            <a:off x="3674020" y="5023265"/>
            <a:ext cx="2563491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="" xmlns:a16="http://schemas.microsoft.com/office/drawing/2014/main" id="{AC438A5B-F4D0-B94A-9560-26E6087A5332}"/>
              </a:ext>
            </a:extLst>
          </p:cNvPr>
          <p:cNvSpPr/>
          <p:nvPr/>
        </p:nvSpPr>
        <p:spPr>
          <a:xfrm flipH="1">
            <a:off x="3674020" y="2372349"/>
            <a:ext cx="2549100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spcBef>
                <a:spcPts val="600"/>
              </a:spcBef>
              <a:buClr>
                <a:srgbClr val="E24848"/>
              </a:buClr>
            </a:pPr>
            <a:r>
              <a:rPr lang="zh-CN" altLang="en-US" sz="2200" b="1" spc="300" noProof="1"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="" xmlns:a16="http://schemas.microsoft.com/office/drawing/2014/main" id="{15AF8BE4-FAC0-ED4D-9F97-3AFAE410F292}"/>
              </a:ext>
            </a:extLst>
          </p:cNvPr>
          <p:cNvSpPr/>
          <p:nvPr/>
        </p:nvSpPr>
        <p:spPr>
          <a:xfrm flipH="1">
            <a:off x="3674020" y="1046891"/>
            <a:ext cx="2563490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zh-CN" altLang="en-US" sz="2200" b="1" spc="300" noProof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第三极标题内容</a:t>
            </a:r>
            <a:endParaRPr lang="en-US" sz="2200" b="1" spc="300" noProof="1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12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22001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676780-C0EA-1544-A3EC-44EAF92F7FA3}" type="datetimeFigureOut">
              <a:rPr lang="mr-IN"/>
              <a:t>16/9/18</a:t>
            </a:fld>
            <a:endParaRPr kumimoji="1" lang="mr-I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2707-7252-094A-9D46-A802ACFEB868}" type="slidenum">
              <a:rPr lang="uk-UA"/>
              <a:t>‹#›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53632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="" xmlns:a16="http://schemas.microsoft.com/office/drawing/2014/main" id="{21CD168E-AF57-B74F-B450-BAF59D0E1DB4}"/>
              </a:ext>
            </a:extLst>
          </p:cNvPr>
          <p:cNvGrpSpPr/>
          <p:nvPr/>
        </p:nvGrpSpPr>
        <p:grpSpPr>
          <a:xfrm>
            <a:off x="5709756" y="1267558"/>
            <a:ext cx="772488" cy="1298570"/>
            <a:chOff x="11449931" y="7055466"/>
            <a:chExt cx="1369324" cy="2301863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="" xmlns:a16="http://schemas.microsoft.com/office/drawing/2014/main" id="{DE173A24-F42B-3D40-ACE5-408E52062C9F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="" xmlns:a16="http://schemas.microsoft.com/office/drawing/2014/main" id="{C4FE9E81-3048-0042-943E-127ED0D9AAC1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="" xmlns:a16="http://schemas.microsoft.com/office/drawing/2014/main" id="{019C274B-6DDF-7342-B45D-2D55030481DF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="" xmlns:a16="http://schemas.microsoft.com/office/drawing/2014/main" id="{7E7A1E93-06BD-A147-BC29-D269AB338EE4}"/>
              </a:ext>
            </a:extLst>
          </p:cNvPr>
          <p:cNvCxnSpPr>
            <a:endCxn id="6" idx="3"/>
          </p:cNvCxnSpPr>
          <p:nvPr/>
        </p:nvCxnSpPr>
        <p:spPr>
          <a:xfrm>
            <a:off x="9059333" y="3457109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="" xmlns:a16="http://schemas.microsoft.com/office/drawing/2014/main" id="{5986C445-7709-0A45-B120-CF21CA796804}"/>
              </a:ext>
            </a:extLst>
          </p:cNvPr>
          <p:cNvCxnSpPr/>
          <p:nvPr/>
        </p:nvCxnSpPr>
        <p:spPr>
          <a:xfrm>
            <a:off x="-152381" y="3457112"/>
            <a:ext cx="3132667" cy="8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>
            <a:extLst>
              <a:ext uri="{FF2B5EF4-FFF2-40B4-BE49-F238E27FC236}">
                <a16:creationId xmlns="" xmlns:a16="http://schemas.microsoft.com/office/drawing/2014/main" id="{95B57576-2D5D-5648-9F8B-C09A47E85B41}"/>
              </a:ext>
            </a:extLst>
          </p:cNvPr>
          <p:cNvSpPr txBox="1"/>
          <p:nvPr/>
        </p:nvSpPr>
        <p:spPr>
          <a:xfrm>
            <a:off x="4204631" y="2574456"/>
            <a:ext cx="4101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3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2610"/>
            <a:ext cx="6654847" cy="477805"/>
          </a:xfrm>
          <a:prstGeom prst="rect">
            <a:avLst/>
          </a:prstGeom>
          <a:noFill/>
        </p:spPr>
        <p:txBody>
          <a:bodyPr vert="horz" wrap="square" lIns="91440" tIns="72000" rIns="91440" bIns="7200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9872" y="1215151"/>
            <a:ext cx="10984193" cy="525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452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3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charset="2"/>
        <a:buChar char="l"/>
        <a:defRPr sz="2000" b="1" kern="1200" spc="300">
          <a:solidFill>
            <a:srgbClr val="FE5A1D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charset="2"/>
        <a:buChar char="Ø"/>
        <a:defRPr sz="2000" b="1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2610"/>
            <a:ext cx="6654847" cy="477805"/>
          </a:xfrm>
          <a:prstGeom prst="rect">
            <a:avLst/>
          </a:prstGeom>
          <a:noFill/>
        </p:spPr>
        <p:txBody>
          <a:bodyPr vert="horz" wrap="square" lIns="91440" tIns="72000" rIns="91440" bIns="7200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9872" y="1215151"/>
            <a:ext cx="10984193" cy="525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9384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3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charset="2"/>
        <a:buChar char="l"/>
        <a:defRPr sz="2000" b="1" kern="1200" spc="300">
          <a:solidFill>
            <a:srgbClr val="FE5A1D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charset="2"/>
        <a:buChar char="Ø"/>
        <a:defRPr sz="2000" b="1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 spc="3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145291"/>
            <a:ext cx="9144000" cy="754804"/>
          </a:xfrm>
        </p:spPr>
        <p:txBody>
          <a:bodyPr/>
          <a:lstStyle/>
          <a:p>
            <a:r>
              <a:rPr kumimoji="1" lang="en-US" altLang="zh-CN" sz="4400" spc="600"/>
              <a:t>ConvNet</a:t>
            </a:r>
            <a:r>
              <a:rPr kumimoji="1" lang="zh-CN" altLang="en-US" sz="4400" spc="600"/>
              <a:t>案例</a:t>
            </a:r>
            <a:r>
              <a:rPr kumimoji="1" lang="en-US" altLang="zh-CN" sz="4400" spc="600"/>
              <a:t>-</a:t>
            </a:r>
            <a:r>
              <a:rPr kumimoji="1" lang="zh-CN" altLang="en-US" sz="4400" spc="600"/>
              <a:t>手写数字识别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543045"/>
            <a:ext cx="12388645" cy="89622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kumimoji="1" lang="zh-CN" altLang="en-US">
                <a:solidFill>
                  <a:srgbClr val="FF7230"/>
                </a:solidFill>
              </a:rPr>
              <a:t>基于</a:t>
            </a:r>
            <a:r>
              <a:rPr kumimoji="1" lang="en-US" altLang="zh-CN">
                <a:solidFill>
                  <a:srgbClr val="FF7230"/>
                </a:solidFill>
              </a:rPr>
              <a:t>Tensorflow</a:t>
            </a:r>
            <a:r>
              <a:rPr kumimoji="1" lang="zh-CN" altLang="en-US">
                <a:solidFill>
                  <a:srgbClr val="FF7230"/>
                </a:solidFill>
              </a:rPr>
              <a:t>训练</a:t>
            </a:r>
            <a:r>
              <a:rPr kumimoji="1" lang="en-US" altLang="zh-CN">
                <a:solidFill>
                  <a:srgbClr val="FF7230"/>
                </a:solidFill>
              </a:rPr>
              <a:t>LeNet5</a:t>
            </a:r>
            <a:r>
              <a:rPr kumimoji="1" lang="zh-CN" altLang="en-US">
                <a:solidFill>
                  <a:srgbClr val="FF7230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5546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87221" y="0"/>
            <a:ext cx="6074229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pic>
        <p:nvPicPr>
          <p:cNvPr id="7170" name="Picture 2" descr="ensorflow-cnn/02_network_flow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0" y="1587263"/>
            <a:ext cx="11701692" cy="34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05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87221" y="0"/>
            <a:ext cx="6074229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2" y="1114456"/>
            <a:ext cx="11263314" cy="43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87221" y="0"/>
            <a:ext cx="6074229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5544" y="467832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4723" y="1025821"/>
            <a:ext cx="11114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inputs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—— 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电子表格的像素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feature detection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 收集到的特征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convolution math- filters —— 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放大特征值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padding —— 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犯罪现场镫骨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relu—— 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开启/关闭负数开关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max pooling—— 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保留最重要的特征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flatten——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将特征值排列开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fully connected——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将特征与所有可能的输出结果联系起来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5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39" y="2456805"/>
            <a:ext cx="11631226" cy="1062773"/>
          </a:xfrm>
        </p:spPr>
        <p:txBody>
          <a:bodyPr/>
          <a:lstStyle/>
          <a:p>
            <a:r>
              <a:rPr kumimoji="1" lang="zh-CN" altLang="en-US">
                <a:solidFill>
                  <a:prstClr val="white"/>
                </a:solidFill>
              </a:rPr>
              <a:t>使用</a:t>
            </a:r>
            <a:r>
              <a:rPr kumimoji="1" lang="en-US" altLang="zh-CN">
                <a:solidFill>
                  <a:prstClr val="white"/>
                </a:solidFill>
              </a:rPr>
              <a:t>Tensorflow</a:t>
            </a:r>
            <a:r>
              <a:rPr kumimoji="1" lang="zh-CN" altLang="en-US">
                <a:solidFill>
                  <a:prstClr val="white"/>
                </a:solidFill>
              </a:rPr>
              <a:t>搭建</a:t>
            </a:r>
            <a:r>
              <a:rPr kumimoji="1" lang="en-US" altLang="zh-CN">
                <a:solidFill>
                  <a:prstClr val="white"/>
                </a:solidFill>
              </a:rPr>
              <a:t>ConvNets</a:t>
            </a:r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sorflow-cnn/02_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5" y="2494471"/>
            <a:ext cx="6029718" cy="35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50633" y="720461"/>
            <a:ext cx="602971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2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5x5</a:t>
            </a:r>
            <a:r>
              <a:rPr lang="zh-CN" altLang="en-US" sz="22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的卷积核对原图进行特征提取</a:t>
            </a:r>
            <a:endParaRPr lang="en-US" altLang="zh-CN" sz="2200" b="1" i="0">
              <a:solidFill>
                <a:srgbClr val="FF7230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1506683" y="1585102"/>
            <a:ext cx="5228196" cy="520199"/>
          </a:xfrm>
          <a:prstGeom prst="borderCallout1">
            <a:avLst>
              <a:gd name="adj1" fmla="val 97335"/>
              <a:gd name="adj2" fmla="val 51543"/>
              <a:gd name="adj3" fmla="val 265153"/>
              <a:gd name="adj4" fmla="val 41112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红色部分表示正的特征值，蓝色是非特征值的负数</a:t>
            </a:r>
            <a:endParaRPr kumimoji="1"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561109" y="4842164"/>
            <a:ext cx="2805546" cy="935182"/>
          </a:xfrm>
          <a:prstGeom prst="borderCallout1">
            <a:avLst>
              <a:gd name="adj1" fmla="val 53839"/>
              <a:gd name="adj2" fmla="val 99074"/>
              <a:gd name="adj3" fmla="val 64006"/>
              <a:gd name="adj4" fmla="val 14759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结果显示该卷积核提取的是图像中横线的特征</a:t>
            </a:r>
          </a:p>
        </p:txBody>
      </p:sp>
    </p:spTree>
    <p:extLst>
      <p:ext uri="{BB962C8B-B14F-4D97-AF65-F5344CB8AC3E}">
        <p14:creationId xmlns:p14="http://schemas.microsoft.com/office/powerpoint/2010/main" val="71654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13944" y="131847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b="1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836419" y="2392517"/>
            <a:ext cx="720000" cy="720000"/>
          </a:xfrm>
        </p:spPr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853944" y="1125615"/>
            <a:ext cx="720000" cy="684000"/>
          </a:xfrm>
        </p:spPr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3944" y="1160653"/>
            <a:ext cx="4377041" cy="613923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933943" y="2392517"/>
            <a:ext cx="4377041" cy="613923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836419" y="3668955"/>
            <a:ext cx="720000" cy="720000"/>
          </a:xfrm>
        </p:spPr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3942" y="3668323"/>
            <a:ext cx="4377041" cy="613923"/>
          </a:xfrm>
        </p:spPr>
        <p:txBody>
          <a:bodyPr/>
          <a:lstStyle/>
          <a:p>
            <a:r>
              <a:rPr lang="zh-CN" altLang="en-US"/>
              <a:t>运行</a:t>
            </a:r>
            <a:r>
              <a:rPr lang="en-US" altLang="zh-CN"/>
              <a:t>TensorFlow</a:t>
            </a:r>
            <a:r>
              <a:rPr lang="zh-CN" altLang="en-US"/>
              <a:t>计算图</a:t>
            </a:r>
          </a:p>
          <a:p>
            <a:endParaRPr kumimoji="1"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933943" y="4944129"/>
            <a:ext cx="4377041" cy="613923"/>
          </a:xfrm>
        </p:spPr>
        <p:txBody>
          <a:bodyPr/>
          <a:lstStyle/>
          <a:p>
            <a:r>
              <a:rPr kumimoji="1" lang="zh-CN" altLang="en-US"/>
              <a:t>权重和层的可视化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836419" y="4945393"/>
            <a:ext cx="720000" cy="720000"/>
          </a:xfrm>
          <a:solidFill>
            <a:schemeClr val="accent5"/>
          </a:solidFill>
        </p:spPr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4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27363" y="2453355"/>
            <a:ext cx="2255599" cy="1951281"/>
          </a:xfrm>
        </p:spPr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2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2477" y="665943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1.1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导入相关包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7" y="1191670"/>
            <a:ext cx="6799596" cy="5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2476" y="683640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卷积神经网络配置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6" y="1227063"/>
            <a:ext cx="7785102" cy="54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3258" y="1007202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载入数据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8" y="1874188"/>
            <a:ext cx="8889753" cy="39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697975" y="5916784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激活值越大，神经元就越亮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73013" y="135467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600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案例</a:t>
            </a:r>
          </a:p>
        </p:txBody>
      </p:sp>
      <p:sp>
        <p:nvSpPr>
          <p:cNvPr id="26" name="矩形 25"/>
          <p:cNvSpPr/>
          <p:nvPr/>
        </p:nvSpPr>
        <p:spPr>
          <a:xfrm>
            <a:off x="973013" y="2210254"/>
            <a:ext cx="3589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卷积神经网络示例： </a:t>
            </a:r>
            <a:r>
              <a:rPr lang="en-US" altLang="zh-CN" sz="2000" b="1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LeNet-5</a:t>
            </a:r>
            <a:endParaRPr lang="zh-CN" altLang="en-US" sz="20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3013" y="2897065"/>
            <a:ext cx="62525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LeNet-5</a:t>
            </a:r>
            <a:r>
              <a:rPr lang="zh-CN" altLang="en-US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是一个较早出现且非常成功的神经网络模型。基于 </a:t>
            </a:r>
            <a:r>
              <a:rPr lang="en-US" altLang="zh-CN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LeNet-5</a:t>
            </a:r>
            <a:r>
              <a:rPr lang="zh-CN" altLang="en-US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的手写数字识别系统 </a:t>
            </a:r>
            <a:r>
              <a:rPr lang="en-US" altLang="zh-CN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90</a:t>
            </a:r>
            <a:r>
              <a:rPr lang="zh-CN" altLang="en-US" sz="2000" b="0" i="0">
                <a:solidFill>
                  <a:srgbClr val="58666E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年代被美国很多银行用来识别支票上面的手写数字。</a:t>
            </a:r>
            <a:endParaRPr lang="en-US" altLang="zh-CN" sz="2000" b="0" i="0">
              <a:solidFill>
                <a:srgbClr val="58666E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8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9805" y="701326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载入数据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6" y="1428689"/>
            <a:ext cx="8931172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9805" y="70132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1.3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数据可视化 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409805" y="1449472"/>
            <a:ext cx="8851900" cy="4972110"/>
            <a:chOff x="409805" y="1449472"/>
            <a:chExt cx="8851900" cy="497211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05" y="1449472"/>
              <a:ext cx="8851900" cy="3683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55" b="-7728"/>
            <a:stretch/>
          </p:blipFill>
          <p:spPr>
            <a:xfrm>
              <a:off x="409805" y="5792234"/>
              <a:ext cx="8851900" cy="62934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09805" y="5090908"/>
              <a:ext cx="8851900" cy="722108"/>
            </a:xfrm>
            <a:prstGeom prst="rect">
              <a:avLst/>
            </a:prstGeom>
            <a:solidFill>
              <a:srgbClr val="363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i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for</a:t>
              </a:r>
              <a:r>
                <a:rPr kumimoji="1" lang="zh-CN" altLang="en-US" i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循环代码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9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9805" y="70132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1.3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数据可视化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5" y="1577109"/>
            <a:ext cx="92202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6" y="-11949"/>
            <a:ext cx="2863436" cy="552276"/>
          </a:xfrm>
        </p:spPr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9805" y="784453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1.3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数据可视化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5" y="1428690"/>
            <a:ext cx="8636000" cy="218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613090"/>
            <a:ext cx="4145510" cy="32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MNIST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数据预处理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15671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3769981" y="2906934"/>
            <a:ext cx="7535328" cy="1044122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图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27363" y="2453355"/>
            <a:ext cx="2255599" cy="1951281"/>
          </a:xfrm>
        </p:spPr>
        <p:txBody>
          <a:bodyPr/>
          <a:lstStyle/>
          <a:p>
            <a:r>
              <a:rPr kumimoji="1" lang="en-US" altLang="zh-CN"/>
              <a:t>2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pic>
        <p:nvPicPr>
          <p:cNvPr id="1026" name="Picture 2" descr="http://p0.ifengimg.com/pmop/2017/0503/06F6C9AC18974D2B149B72353536376A79A98237_size29_w400_h32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85" y="3094932"/>
            <a:ext cx="4260274" cy="34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81890" y="92483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从矩阵到张量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84563" y="1580057"/>
            <a:ext cx="408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 (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神经元、权重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84563" y="2260814"/>
            <a:ext cx="387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operation (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操作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矩阵计算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5444836" y="1574385"/>
            <a:ext cx="270163" cy="1086539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89153" y="1917599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graph</a:t>
            </a:r>
            <a:r>
              <a: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神经网络图</a:t>
            </a:r>
            <a:r>
              <a:rPr kumimoji="1"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0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924832"/>
            <a:ext cx="2603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计算图</a:t>
            </a:r>
          </a:p>
        </p:txBody>
      </p:sp>
      <p:sp>
        <p:nvSpPr>
          <p:cNvPr id="5" name="矩形 4"/>
          <p:cNvSpPr/>
          <p:nvPr/>
        </p:nvSpPr>
        <p:spPr>
          <a:xfrm>
            <a:off x="1094508" y="1428288"/>
            <a:ext cx="9649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主要流程是先建立好整个网络的计算图模型，然后再导入数据进行计算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4508" y="3250444"/>
            <a:ext cx="804949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Placeholder: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占位符，用来读取用户输入与输出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Variable: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模型的变量，也称为参数，在计算过程中逐步优化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Model: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使用的神经网络模型，也可以使用一些简单的计算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Cost Function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： 代价函数，也称损失函数，如何计算模型的误差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Optimizer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： 优化器，使用哪种优化策略来降低损失</a:t>
            </a:r>
          </a:p>
        </p:txBody>
      </p:sp>
      <p:sp>
        <p:nvSpPr>
          <p:cNvPr id="9" name="矩形 8"/>
          <p:cNvSpPr/>
          <p:nvPr/>
        </p:nvSpPr>
        <p:spPr>
          <a:xfrm>
            <a:off x="581890" y="2623877"/>
            <a:ext cx="34848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计算图包含：</a:t>
            </a:r>
          </a:p>
        </p:txBody>
      </p:sp>
    </p:spTree>
    <p:extLst>
      <p:ext uri="{BB962C8B-B14F-4D97-AF65-F5344CB8AC3E}">
        <p14:creationId xmlns:p14="http://schemas.microsoft.com/office/powerpoint/2010/main" val="18189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924832"/>
            <a:ext cx="2603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计算图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747901" y="1831194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train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750970" y="6068292"/>
            <a:ext cx="577433" cy="3948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2431" y="5668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" name="曲线连接符 14"/>
          <p:cNvCxnSpPr>
            <a:stCxn id="3" idx="2"/>
            <a:endCxn id="17" idx="2"/>
          </p:cNvCxnSpPr>
          <p:nvPr/>
        </p:nvCxnSpPr>
        <p:spPr>
          <a:xfrm rot="10800000">
            <a:off x="1976746" y="5696727"/>
            <a:ext cx="774225" cy="56899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1205588" y="5156400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layer1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93162" y="5931719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3" name="曲线连接符 22"/>
          <p:cNvCxnSpPr>
            <a:stCxn id="17" idx="0"/>
            <a:endCxn id="24" idx="2"/>
          </p:cNvCxnSpPr>
          <p:nvPr/>
        </p:nvCxnSpPr>
        <p:spPr>
          <a:xfrm rot="16200000" flipV="1">
            <a:off x="1528680" y="4708335"/>
            <a:ext cx="736504" cy="15962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45962" y="3879569"/>
            <a:ext cx="1542313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layer2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46644" y="4558863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2" name="曲线连接符 31"/>
          <p:cNvCxnSpPr>
            <a:stCxn id="24" idx="0"/>
            <a:endCxn id="33" idx="2"/>
          </p:cNvCxnSpPr>
          <p:nvPr/>
        </p:nvCxnSpPr>
        <p:spPr>
          <a:xfrm rot="16200000" flipV="1">
            <a:off x="1372649" y="3435098"/>
            <a:ext cx="653192" cy="23574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81890" y="2686050"/>
            <a:ext cx="1998960" cy="540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cross-entropy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3558" y="3280629"/>
            <a:ext cx="13097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7" name="曲线连接符 36"/>
          <p:cNvCxnSpPr>
            <a:stCxn id="33" idx="0"/>
            <a:endCxn id="2" idx="1"/>
          </p:cNvCxnSpPr>
          <p:nvPr/>
        </p:nvCxnSpPr>
        <p:spPr>
          <a:xfrm rot="5400000" flipH="1" flipV="1">
            <a:off x="1872289" y="1810439"/>
            <a:ext cx="584692" cy="1166531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72183" y="2002013"/>
            <a:ext cx="14604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13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587591" y="3933589"/>
            <a:ext cx="577433" cy="3948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750114" y="353616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5" name="曲线连接符 44"/>
          <p:cNvCxnSpPr>
            <a:stCxn id="43" idx="2"/>
            <a:endCxn id="33" idx="2"/>
          </p:cNvCxnSpPr>
          <p:nvPr/>
        </p:nvCxnSpPr>
        <p:spPr>
          <a:xfrm rot="10800000">
            <a:off x="1581371" y="3226378"/>
            <a:ext cx="2006221" cy="904639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889705" y="3918508"/>
            <a:ext cx="6030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50" name="曲线连接符 49"/>
          <p:cNvCxnSpPr>
            <a:stCxn id="43" idx="6"/>
            <a:endCxn id="2" idx="2"/>
          </p:cNvCxnSpPr>
          <p:nvPr/>
        </p:nvCxnSpPr>
        <p:spPr>
          <a:xfrm flipH="1" flipV="1">
            <a:off x="3519058" y="2371521"/>
            <a:ext cx="645966" cy="1759495"/>
          </a:xfrm>
          <a:prstGeom prst="curvedConnector4">
            <a:avLst>
              <a:gd name="adj1" fmla="val -35389"/>
              <a:gd name="adj2" fmla="val 7805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86655" y="3088729"/>
            <a:ext cx="14604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1" name="曲线连接符 60"/>
          <p:cNvCxnSpPr>
            <a:stCxn id="24" idx="3"/>
            <a:endCxn id="2" idx="2"/>
          </p:cNvCxnSpPr>
          <p:nvPr/>
        </p:nvCxnSpPr>
        <p:spPr>
          <a:xfrm flipV="1">
            <a:off x="2588275" y="2371521"/>
            <a:ext cx="930783" cy="177821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053250" y="3321507"/>
            <a:ext cx="13097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3" name="曲线连接符 62"/>
          <p:cNvCxnSpPr>
            <a:stCxn id="17" idx="3"/>
            <a:endCxn id="2" idx="2"/>
          </p:cNvCxnSpPr>
          <p:nvPr/>
        </p:nvCxnSpPr>
        <p:spPr>
          <a:xfrm flipV="1">
            <a:off x="2747901" y="2371521"/>
            <a:ext cx="771157" cy="3055043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806181" y="4809976"/>
            <a:ext cx="1555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tensors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0" name="曲线连接符 79"/>
          <p:cNvCxnSpPr>
            <a:stCxn id="3" idx="6"/>
            <a:endCxn id="2" idx="3"/>
          </p:cNvCxnSpPr>
          <p:nvPr/>
        </p:nvCxnSpPr>
        <p:spPr>
          <a:xfrm flipV="1">
            <a:off x="3328403" y="2101358"/>
            <a:ext cx="961811" cy="4164361"/>
          </a:xfrm>
          <a:prstGeom prst="curvedConnector3">
            <a:avLst>
              <a:gd name="adj1" fmla="val 2037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4189255" y="5567556"/>
            <a:ext cx="67839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*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9" name="线形标注 1 88"/>
          <p:cNvSpPr/>
          <p:nvPr/>
        </p:nvSpPr>
        <p:spPr>
          <a:xfrm>
            <a:off x="5728498" y="5960264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106907"/>
              <a:gd name="adj4" fmla="val -139659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占位符</a:t>
            </a:r>
          </a:p>
        </p:txBody>
      </p:sp>
      <p:sp>
        <p:nvSpPr>
          <p:cNvPr id="91" name="线形标注 1 90"/>
          <p:cNvSpPr/>
          <p:nvPr/>
        </p:nvSpPr>
        <p:spPr>
          <a:xfrm>
            <a:off x="5728498" y="4970617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11825"/>
              <a:gd name="adj4" fmla="val -39583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张量</a:t>
            </a:r>
          </a:p>
        </p:txBody>
      </p:sp>
      <p:sp>
        <p:nvSpPr>
          <p:cNvPr id="92" name="线形标注 1 91"/>
          <p:cNvSpPr/>
          <p:nvPr/>
        </p:nvSpPr>
        <p:spPr>
          <a:xfrm>
            <a:off x="5728497" y="3865180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-32920"/>
              <a:gd name="adj4" fmla="val -63351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张量的维度</a:t>
            </a:r>
          </a:p>
        </p:txBody>
      </p:sp>
      <p:sp>
        <p:nvSpPr>
          <p:cNvPr id="93" name="线形标注 1 92"/>
          <p:cNvSpPr/>
          <p:nvPr/>
        </p:nvSpPr>
        <p:spPr>
          <a:xfrm>
            <a:off x="5728496" y="2185738"/>
            <a:ext cx="1661287" cy="371565"/>
          </a:xfrm>
          <a:prstGeom prst="borderCallout1">
            <a:avLst>
              <a:gd name="adj1" fmla="val 18750"/>
              <a:gd name="adj2" fmla="val -8333"/>
              <a:gd name="adj3" fmla="val -38513"/>
              <a:gd name="adj4" fmla="val -82115"/>
            </a:avLst>
          </a:prstGeom>
          <a:solidFill>
            <a:srgbClr val="FF7230"/>
          </a:solidFill>
          <a:ln>
            <a:solidFill>
              <a:srgbClr val="FF7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节点</a:t>
            </a:r>
          </a:p>
        </p:txBody>
      </p:sp>
    </p:spTree>
    <p:extLst>
      <p:ext uri="{BB962C8B-B14F-4D97-AF65-F5344CB8AC3E}">
        <p14:creationId xmlns:p14="http://schemas.microsoft.com/office/powerpoint/2010/main" val="197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4102" y="79706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创建变量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2" y="1227948"/>
            <a:ext cx="7988457" cy="53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03311" y="1482489"/>
            <a:ext cx="545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LeNet5</a:t>
            </a:r>
            <a:r>
              <a:rPr kumimoji="1" lang="zh-CN" altLang="en-US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网络结构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2503311" y="2371321"/>
            <a:ext cx="674585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03311" y="3399555"/>
            <a:ext cx="869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搭建</a:t>
            </a:r>
            <a:r>
              <a:rPr kumimoji="1" lang="en-US" altLang="zh-CN" sz="4000" b="1" spc="30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ConvNets</a:t>
            </a:r>
            <a:endParaRPr kumimoji="1" lang="zh-CN" altLang="en-US" sz="4000" b="1" spc="30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2575887" y="4346223"/>
            <a:ext cx="674585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5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924832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创建卷积层</a:t>
            </a:r>
          </a:p>
        </p:txBody>
      </p:sp>
      <p:sp>
        <p:nvSpPr>
          <p:cNvPr id="2" name="矩形 1"/>
          <p:cNvSpPr/>
          <p:nvPr/>
        </p:nvSpPr>
        <p:spPr>
          <a:xfrm>
            <a:off x="1177636" y="1339838"/>
            <a:ext cx="77793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卷积层的输入为</a:t>
            </a:r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维的</a:t>
            </a:r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，维度如下：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图像数量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图像高度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图像宽度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通道数</a:t>
            </a:r>
          </a:p>
          <a:p>
            <a:pPr>
              <a:lnSpc>
                <a:spcPct val="200000"/>
              </a:lnSpc>
            </a:pP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卷积层的输出是一个</a:t>
            </a:r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维的</a:t>
            </a:r>
            <a:r>
              <a:rPr lang="en-US" altLang="zh-CN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</a:t>
            </a:r>
            <a:r>
              <a:rPr lang="zh-CN" altLang="en-US" sz="2000" b="1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，维度如下：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图像数量，与输入相同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图像高度，如果使用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2x2 pooling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，高宽都除以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图像宽度，同上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由卷积层生成的通道数</a:t>
            </a:r>
          </a:p>
        </p:txBody>
      </p:sp>
    </p:spTree>
    <p:extLst>
      <p:ext uri="{BB962C8B-B14F-4D97-AF65-F5344CB8AC3E}">
        <p14:creationId xmlns:p14="http://schemas.microsoft.com/office/powerpoint/2010/main" val="8200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767749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创建卷积层</a:t>
            </a:r>
          </a:p>
        </p:txBody>
      </p:sp>
      <p:sp>
        <p:nvSpPr>
          <p:cNvPr id="3" name="矩形 2"/>
          <p:cNvSpPr/>
          <p:nvPr/>
        </p:nvSpPr>
        <p:spPr>
          <a:xfrm>
            <a:off x="581890" y="1297095"/>
            <a:ext cx="8853055" cy="55609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24000">
            <a:noAutofit/>
          </a:bodyPr>
          <a:lstStyle/>
          <a:p>
            <a:pPr>
              <a:lnSpc>
                <a:spcPct val="150000"/>
              </a:lnSpc>
            </a:pP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''’</a:t>
            </a:r>
            <a:r>
              <a:rPr lang="zh-CN" altLang="en-US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</a:t>
            </a:r>
          </a:p>
          <a:p>
            <a:pPr>
              <a:lnSpc>
                <a:spcPct val="150000"/>
              </a:lnSpc>
            </a:pP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new_conv_layer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前一层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num_input_channels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前一层通道数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filter_size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卷积核尺寸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num_filters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卷积核数目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use_pooling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True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 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 max-pooling.</a:t>
            </a:r>
            <a:endParaRPr lang="en-US" altLang="zh-CN" sz="2000" b="1" i="1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solidFill>
                  <a:srgbClr val="CADDFF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# 1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、创建卷积层。注意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stride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全设置为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>
              <a:solidFill>
                <a:srgbClr val="D5D5D5"/>
              </a:solidFill>
              <a:highlight>
                <a:srgbClr val="202030"/>
              </a:highlight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# 2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、给卷积层的输出添加一个偏置，每个卷积通道一个偏置值</a:t>
            </a:r>
            <a:endParaRPr lang="en-US" altLang="zh-CN" sz="2000">
              <a:solidFill>
                <a:srgbClr val="D5D5D5"/>
              </a:solidFill>
              <a:highlight>
                <a:srgbClr val="202030"/>
              </a:highlight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fi-FI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fi-FI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# 3</a:t>
            </a:r>
            <a:r>
              <a:rPr lang="zh-CN" altLang="fi-FI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、是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fi-FI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否使用</a:t>
            </a:r>
            <a:r>
              <a:rPr lang="fi-FI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pooling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	</a:t>
            </a:r>
            <a:r>
              <a:rPr lang="zh-CN" altLang="en-US" sz="2000">
                <a:solidFill>
                  <a:srgbClr val="CADDFF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# 4</a:t>
            </a:r>
            <a:r>
              <a:rPr lang="zh-CN" altLang="en-US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、 </a:t>
            </a:r>
            <a:r>
              <a:rPr lang="en-US" altLang="zh-CN" sz="2000">
                <a:solidFill>
                  <a:srgbClr val="D5D5D5"/>
                </a:solidFill>
                <a:highlight>
                  <a:srgbClr val="202030"/>
                </a:highlight>
                <a:latin typeface="Microsoft YaHei" charset="-122"/>
                <a:ea typeface="Microsoft YaHei" charset="-122"/>
                <a:cs typeface="Microsoft YaHei" charset="-122"/>
              </a:rPr>
              <a:t>Linear Unit (ReLU).</a:t>
            </a:r>
            <a:endParaRPr lang="en-US" altLang="zh-CN" sz="2000" b="1" i="1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38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70296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展平操作</a:t>
            </a:r>
          </a:p>
        </p:txBody>
      </p:sp>
      <p:sp>
        <p:nvSpPr>
          <p:cNvPr id="3" name="矩形 2"/>
          <p:cNvSpPr/>
          <p:nvPr/>
        </p:nvSpPr>
        <p:spPr>
          <a:xfrm>
            <a:off x="1205345" y="1218240"/>
            <a:ext cx="8118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在卷积层后添加全连接层，首先将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展平为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维的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tensor·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1890" y="1687354"/>
            <a:ext cx="9365674" cy="51706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216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展评操作</a:t>
            </a:r>
          </a:p>
          <a:p>
            <a:pPr>
              <a:lnSpc>
                <a:spcPct val="150000"/>
              </a:lnSpc>
            </a:pP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'''</a:t>
            </a:r>
          </a:p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flatten_layer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获取输入层的形状，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layer_shape == [num_images, img_height, img_width, num_channels]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layer_shape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layer.get_shape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特征数量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img_height * img_width * num_channels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可以使用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内建操作计算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num_features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layer_shape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.num_elements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76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77935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展平操作</a:t>
            </a:r>
          </a:p>
        </p:txBody>
      </p:sp>
      <p:sp>
        <p:nvSpPr>
          <p:cNvPr id="3" name="矩形 2"/>
          <p:cNvSpPr/>
          <p:nvPr/>
        </p:nvSpPr>
        <p:spPr>
          <a:xfrm>
            <a:off x="1113788" y="1319686"/>
            <a:ext cx="8118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在卷积层后添加全连接层，首先将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展平为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维的</a:t>
            </a:r>
            <a:r>
              <a:rPr lang="en-US" altLang="zh-CN" sz="2000" b="0" i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tensor·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1890" y="2060696"/>
            <a:ext cx="9164783" cy="47973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将形状重塑为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[num_images, num_features].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注意只设定了第二个维度的尺寸为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lang="en-US" altLang="zh-CN" sz="2000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	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第一个维度为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-1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，保证第一个维度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num_images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不变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展平后的层的形状为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[num_images, img_height * img_width * num_channels]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layer_flat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tf.reshape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num_features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return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layer_flat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num_features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6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90" y="66987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</a:t>
            </a:r>
          </a:p>
        </p:txBody>
      </p:sp>
      <p:sp>
        <p:nvSpPr>
          <p:cNvPr id="2" name="矩形 1"/>
          <p:cNvSpPr/>
          <p:nvPr/>
        </p:nvSpPr>
        <p:spPr>
          <a:xfrm>
            <a:off x="581891" y="1120877"/>
            <a:ext cx="9227128" cy="57572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96000">
            <a:noAutofit/>
          </a:bodyPr>
          <a:lstStyle/>
          <a:p>
            <a:pPr>
              <a:lnSpc>
                <a:spcPct val="130000"/>
              </a:lnSpc>
            </a:pP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'''</a:t>
            </a:r>
            <a:r>
              <a:rPr lang="zh-CN" altLang="en-US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全连接层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</a:t>
            </a:r>
          </a:p>
          <a:p>
            <a:pPr>
              <a:lnSpc>
                <a:spcPct val="13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new_fc_layer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en-US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前一层</a:t>
            </a:r>
            <a:r>
              <a:rPr lang="en-US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num_inputs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前一层输入维度</a:t>
            </a: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num_outputs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输出维度</a:t>
            </a: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use_relu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True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是否使用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RELU</a:t>
            </a: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权重和偏置</a:t>
            </a: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weights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new_weights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shape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num_inputs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num_outputs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])</a:t>
            </a: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biases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new_biases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length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num_outputs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y = </a:t>
            </a:r>
            <a:r>
              <a:rPr lang="mr-IN" altLang="zh-CN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wx + b</a:t>
            </a: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layer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tf.matmul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weights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biases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是否使用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RELU</a:t>
            </a: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use_relu:</a:t>
            </a: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layer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tf.nn.relu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return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layer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228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创建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21029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996" y="690791"/>
            <a:ext cx="26965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sk-SK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Placeholder</a:t>
            </a:r>
            <a:r>
              <a:rPr kumimoji="1" lang="zh-CN" altLang="sk-SK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占位符</a:t>
            </a:r>
          </a:p>
        </p:txBody>
      </p:sp>
      <p:sp>
        <p:nvSpPr>
          <p:cNvPr id="3" name="矩形 2"/>
          <p:cNvSpPr/>
          <p:nvPr/>
        </p:nvSpPr>
        <p:spPr>
          <a:xfrm>
            <a:off x="1212272" y="1083044"/>
            <a:ext cx="9033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占位符为输入与输出占据位置，这些输入输出一般在不同的轮次都会有所变化。由于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先构图再计算，所以需要使用占位符为输入和输出预留位置。</a:t>
            </a:r>
          </a:p>
        </p:txBody>
      </p:sp>
      <p:sp>
        <p:nvSpPr>
          <p:cNvPr id="5" name="矩形 4"/>
          <p:cNvSpPr/>
          <p:nvPr/>
        </p:nvSpPr>
        <p:spPr>
          <a:xfrm>
            <a:off x="648996" y="2161515"/>
            <a:ext cx="8575964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'''</a:t>
            </a:r>
            <a:r>
              <a:rPr lang="zh-CN" altLang="en-US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 </a:t>
            </a:r>
            <a:r>
              <a:rPr lang="en-US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1’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''</a:t>
            </a: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layer_conv1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weights_conv1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new_conv_layer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x_image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</a:t>
            </a:r>
            <a:r>
              <a:rPr lang="mr-IN" altLang="zh-C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b="1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输入图像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num_input_channels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num_channels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输入通道数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filter_size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filter_size1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卷积核尺寸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num_filters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num_filters1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mr-IN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卷积核数目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use_pooling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True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layer_conv1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8996" y="6176744"/>
            <a:ext cx="8575964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mr-IN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Tensor("Relu:0", shape=(?, 14, 14, 16), dtype=float32)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7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44927" y="-1"/>
            <a:ext cx="4484418" cy="669291"/>
          </a:xfrm>
        </p:spPr>
        <p:txBody>
          <a:bodyPr/>
          <a:lstStyle/>
          <a:p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996" y="898479"/>
            <a:ext cx="26965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sk-SK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Placeholder</a:t>
            </a:r>
            <a:r>
              <a:rPr kumimoji="1" lang="zh-CN" altLang="sk-SK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占位符</a:t>
            </a:r>
          </a:p>
        </p:txBody>
      </p:sp>
      <p:sp>
        <p:nvSpPr>
          <p:cNvPr id="6" name="矩形 5"/>
          <p:cNvSpPr/>
          <p:nvPr/>
        </p:nvSpPr>
        <p:spPr>
          <a:xfrm>
            <a:off x="648996" y="1558555"/>
            <a:ext cx="8702822" cy="48422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60000" tIns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</a:t>
            </a: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Tensor("Relu:0", shape=(?, 14, 14, 16), dtype=float32)</a:t>
            </a:r>
            <a:endParaRPr lang="en-US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</a:t>
            </a: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Tensor("Relu_1:0", shape=(?, 7, 7, 36), dtype=float32)</a:t>
            </a:r>
            <a:endParaRPr lang="en-US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展平层</a:t>
            </a:r>
            <a:endParaRPr lang="mr-IN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Tensor("Reshape_1:0", shape=(?, 1764), dtype=float32)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全连接层</a:t>
            </a: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en-US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Tensor("Relu_2:0", shape=(?, 128), dtype=float32)</a:t>
            </a:r>
            <a:endParaRPr lang="en-US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全连接层</a:t>
            </a:r>
            <a:r>
              <a:rPr lang="en-US" altLang="zh-CN" sz="200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mr-IN" altLang="zh-CN" sz="2000">
              <a:solidFill>
                <a:srgbClr val="D0D0D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D0D0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Tensor("add_3:0", shape=(?, 10), dtype=float32)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sk-SK" altLang="zh-CN" sz="2000">
                <a:latin typeface="Microsoft YaHei" charset="-122"/>
                <a:ea typeface="Microsoft YaHei" charset="-122"/>
                <a:cs typeface="Microsoft YaHei" charset="-122"/>
              </a:rPr>
              <a:t>Placeholder</a:t>
            </a:r>
            <a:r>
              <a:rPr kumimoji="1" lang="zh-CN" altLang="sk-SK" sz="2000">
                <a:latin typeface="Microsoft YaHei" charset="-122"/>
                <a:ea typeface="Microsoft YaHei" charset="-122"/>
                <a:cs typeface="Microsoft YaHei" charset="-122"/>
              </a:rPr>
              <a:t>占位符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4819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3769981" y="2906934"/>
            <a:ext cx="7535328" cy="1044122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图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27363" y="2453355"/>
            <a:ext cx="2255599" cy="1951281"/>
          </a:xfrm>
        </p:spPr>
        <p:txBody>
          <a:bodyPr/>
          <a:lstStyle/>
          <a:p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58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3017" y="2823708"/>
            <a:ext cx="8037938" cy="810204"/>
          </a:xfrm>
        </p:spPr>
        <p:txBody>
          <a:bodyPr/>
          <a:lstStyle/>
          <a:p>
            <a:r>
              <a:rPr kumimoji="1" lang="en-US" altLang="zh-CN">
                <a:solidFill>
                  <a:prstClr val="white"/>
                </a:solidFill>
              </a:rPr>
              <a:t>LeNet5</a:t>
            </a:r>
            <a:r>
              <a:rPr kumimoji="1" lang="zh-CN" altLang="en-US">
                <a:solidFill>
                  <a:prstClr val="white"/>
                </a:solidFill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19639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8132" y="768706"/>
            <a:ext cx="226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</a:t>
            </a:r>
            <a:r>
              <a:rPr kumimoji="1" lang="en-US" altLang="zh-CN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Session</a:t>
            </a:r>
            <a:endParaRPr kumimoji="1" lang="zh-CN" altLang="en-US" sz="2200" b="1" i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8621" y="1295920"/>
            <a:ext cx="74782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、创建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session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，并初始化其中的一些变量（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w 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session.run()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来运行计算图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2" y="2661180"/>
            <a:ext cx="7364037" cy="41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5738" y="728745"/>
            <a:ext cx="3189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485738" y="1314829"/>
            <a:ext cx="9144000" cy="53245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num_iterations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初始化变量</a:t>
            </a:r>
          </a:p>
          <a:p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用来输出用时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endParaRPr lang="en-US" altLang="zh-CN" sz="2000" b="1" i="1">
              <a:solidFill>
                <a:srgbClr val="52BD3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range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total_iterations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total_iterations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num_iterations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获取一批数据，放入</a:t>
            </a:r>
            <a:r>
              <a:rPr lang="mr-IN" altLang="zh-CN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dict</a:t>
            </a:r>
          </a:p>
          <a:p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运行优化器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session.run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optimizer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feed_dict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feed_dict_train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轮迭代输出状态</a:t>
            </a:r>
          </a:p>
          <a:p>
            <a:endParaRPr lang="en-US" altLang="zh-CN" sz="2000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计算训练集准确率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acc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session.run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accuracy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feed_dict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feed_dict_train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msg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mr-I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迭代轮次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{0:&gt;6}, </a:t>
            </a:r>
            <a:r>
              <a:rPr lang="zh-CN" altLang="mr-I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训练准确率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{1:&gt;6.1%}"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msg.format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 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acc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total_iterations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num_iterations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输出用时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1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5738" y="728745"/>
            <a:ext cx="3189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输出错误样例</a:t>
            </a:r>
          </a:p>
        </p:txBody>
      </p:sp>
      <p:sp>
        <p:nvSpPr>
          <p:cNvPr id="3" name="矩形 2"/>
          <p:cNvSpPr/>
          <p:nvPr/>
        </p:nvSpPr>
        <p:spPr>
          <a:xfrm>
            <a:off x="485738" y="1506215"/>
            <a:ext cx="9144000" cy="51706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plot_example_errors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cls_pred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correct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计算错误情况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incorrect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correct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False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images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mnist.test.images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incorrect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cls_pred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cls_pred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incorrect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cls_true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mnist.test.cls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incorrect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随机挑选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indices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np.arange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np.random.shuffle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indices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indices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indices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plot_images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images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indices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cls_true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indices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cls_pred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indices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574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5738" y="728745"/>
            <a:ext cx="3189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输出混淆矩阵</a:t>
            </a:r>
          </a:p>
        </p:txBody>
      </p:sp>
      <p:sp>
        <p:nvSpPr>
          <p:cNvPr id="3" name="矩形 2"/>
          <p:cNvSpPr/>
          <p:nvPr/>
        </p:nvSpPr>
        <p:spPr>
          <a:xfrm>
            <a:off x="485738" y="1314828"/>
            <a:ext cx="8892178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plot_confusion_matrix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cls_pred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cls_true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mnist.test.cls  </a:t>
            </a:r>
            <a:r>
              <a:rPr lang="en-US" altLang="zh-CN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 i="1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真实类别  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scikit-learn</a:t>
            </a:r>
            <a:r>
              <a:rPr lang="zh-CN" altLang="en-US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confusion_matrix</a:t>
            </a:r>
            <a:r>
              <a:rPr lang="zh-CN" altLang="en-US" sz="2000" u="sng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来计算混淆矩阵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cm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confusion_matrix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y_true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cls_true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y_pred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cls_pred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打印混淆矩阵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将混淆矩阵输出为图像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plt.imshow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interpolation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'nearest'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cmap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plt.cm.Blues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调整图像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plt.tight_layout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tick_marks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np.arange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num_classes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...</a:t>
            </a:r>
            <a:endParaRPr lang="en-US" altLang="zh-CN" sz="2000" b="1" i="1">
              <a:solidFill>
                <a:srgbClr val="FF729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83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5738" y="728745"/>
            <a:ext cx="3189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性能测试</a:t>
            </a:r>
          </a:p>
        </p:txBody>
      </p:sp>
      <p:sp>
        <p:nvSpPr>
          <p:cNvPr id="2" name="矩形 1"/>
          <p:cNvSpPr/>
          <p:nvPr/>
        </p:nvSpPr>
        <p:spPr>
          <a:xfrm>
            <a:off x="726728" y="1936983"/>
            <a:ext cx="8438537" cy="38896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将测试集分成更小的批次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test_batch_size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256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print_test_accuracy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show_example_errors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False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    show_confusion_matrix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False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测试集图像数量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num_test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len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mnist.test.images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为预测结果申请一个数组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cls_pred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np.zeros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shape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num_test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dtype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np.int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76668" y="1350900"/>
            <a:ext cx="3714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存储并显示每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次的测试结果</a:t>
            </a:r>
          </a:p>
        </p:txBody>
      </p:sp>
    </p:spTree>
    <p:extLst>
      <p:ext uri="{BB962C8B-B14F-4D97-AF65-F5344CB8AC3E}">
        <p14:creationId xmlns:p14="http://schemas.microsoft.com/office/powerpoint/2010/main" val="16928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2" name="矩形 1"/>
          <p:cNvSpPr/>
          <p:nvPr/>
        </p:nvSpPr>
        <p:spPr>
          <a:xfrm>
            <a:off x="588238" y="573550"/>
            <a:ext cx="8725884" cy="6284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数据集的起始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i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while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num_test: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j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为下一批次的截止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j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min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test_batch_size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num_test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之间的图像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images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mnist.test.images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i:j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获取相应标签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labels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mnist.test.labels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i:j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feed_dict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feed_dict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x: images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y_true: labels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</a:p>
          <a:p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计算预测结果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cls_pred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i:j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session.run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y_pred_cls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feed_dict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feed_dict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设定为下一批次起始值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i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j</a:t>
            </a:r>
            <a:endParaRPr lang="en-US" altLang="zh-CN" sz="2000" b="1" i="1">
              <a:solidFill>
                <a:srgbClr val="FF729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7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2" name="矩形 1"/>
          <p:cNvSpPr/>
          <p:nvPr/>
        </p:nvSpPr>
        <p:spPr>
          <a:xfrm>
            <a:off x="566973" y="786201"/>
            <a:ext cx="8640822" cy="5635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CADDFF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cls_true </a:t>
            </a:r>
            <a:r>
              <a:rPr lang="en-US" altLang="zh-CN" sz="2000" i="1">
                <a:solidFill>
                  <a:srgbClr val="77CBD0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mnist.test.cls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正确的分类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correct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cls_true </a:t>
            </a:r>
            <a:r>
              <a:rPr lang="en-US" altLang="zh-CN" sz="2000" b="1" i="1">
                <a:solidFill>
                  <a:srgbClr val="77CBD0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==</a:t>
            </a:r>
            <a:r>
              <a:rPr lang="en-US" altLang="zh-CN" sz="2000" b="1" i="1">
                <a:solidFill>
                  <a:srgbClr val="CADDFF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 cls_pred</a:t>
            </a:r>
            <a:r>
              <a:rPr lang="en-US" altLang="zh-CN" sz="2000" b="1" i="1">
                <a:solidFill>
                  <a:srgbClr val="FF729F"/>
                </a:solidFill>
                <a:highlight>
                  <a:srgbClr val="000000"/>
                </a:highlight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正确分类的数量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correct_sum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correct.sum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分类准确率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acc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float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correct_sum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num_test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打印准确率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msg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mr-I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测试集准确率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{0:.1%} ({1} / {2})"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msg.format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acc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correct_sum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num_test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打印部分错误样例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打印混淆矩阵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0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sp>
        <p:nvSpPr>
          <p:cNvPr id="2" name="矩形 1"/>
          <p:cNvSpPr/>
          <p:nvPr/>
        </p:nvSpPr>
        <p:spPr>
          <a:xfrm>
            <a:off x="418117" y="935057"/>
            <a:ext cx="8640822" cy="5635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60000" tIns="216000">
            <a:noAutofit/>
          </a:bodyPr>
          <a:lstStyle/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优化前的性能测试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print_test_accuracy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执行一轮优化后的性能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optimize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num_iterations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print_test_accuracy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</a:p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#100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轮优化后的性能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optimize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num_iterations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99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print_test_accuracy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#1000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轮优化后性能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optimize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num_iterations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900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print_test_accuracy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show_example_errors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mr-IN" altLang="zh-CN" sz="2000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9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3" y="1"/>
            <a:ext cx="5323931" cy="573548"/>
          </a:xfrm>
        </p:spPr>
        <p:txBody>
          <a:bodyPr/>
          <a:lstStyle/>
          <a:p>
            <a:r>
              <a:rPr kumimoji="1" lang="zh-CN" altLang="en-US"/>
              <a:t>运行</a:t>
            </a:r>
            <a:r>
              <a:rPr kumimoji="1" lang="en-US" altLang="zh-CN"/>
              <a:t>Tensorflow</a:t>
            </a:r>
            <a:r>
              <a:rPr kumimoji="1" lang="zh-CN" altLang="en-US"/>
              <a:t>计算图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/>
          <a:stretch/>
        </p:blipFill>
        <p:spPr>
          <a:xfrm>
            <a:off x="639133" y="834933"/>
            <a:ext cx="6972018" cy="56083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8" y="880730"/>
            <a:ext cx="7061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运行并测试</a:t>
            </a:r>
            <a:endParaRPr kumimoji="1" lang="zh-CN" altLang="sk-SK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86949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99529" y="929251"/>
            <a:ext cx="88033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LeNet-5</a:t>
            </a: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的网络结构如下图所示</a:t>
            </a:r>
            <a:endParaRPr lang="zh-CN" altLang="en-US" sz="2000" b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4880"/>
            <a:ext cx="6192346" cy="536296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0" y="2104293"/>
            <a:ext cx="9875378" cy="3199761"/>
            <a:chOff x="0" y="2087041"/>
            <a:chExt cx="9875378" cy="31997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52"/>
            <a:stretch/>
          </p:blipFill>
          <p:spPr>
            <a:xfrm>
              <a:off x="0" y="2183415"/>
              <a:ext cx="9875378" cy="31033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02" y="3516062"/>
              <a:ext cx="864719" cy="97281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385455" y="4184072"/>
              <a:ext cx="283593" cy="304800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27251" y="2087041"/>
              <a:ext cx="158479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C1:feature maps</a:t>
              </a:r>
            </a:p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16@28*28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12044" y="2087041"/>
              <a:ext cx="11039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S2: f. maps</a:t>
              </a:r>
            </a:p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16@14*14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61752" y="2109377"/>
              <a:ext cx="111998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C3: f. maps</a:t>
              </a:r>
            </a:p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36@14*14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08976" y="2109377"/>
              <a:ext cx="111998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S4: f. maps</a:t>
              </a:r>
            </a:p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36@7*7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654275" y="2294790"/>
              <a:ext cx="5020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128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89412" y="2139677"/>
              <a:ext cx="1237839" cy="4628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Input :28*28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73796" y="2087367"/>
              <a:ext cx="555255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Relu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56674" y="2294858"/>
              <a:ext cx="555255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10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27251" y="4967540"/>
              <a:ext cx="1310801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Convolutions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62995" y="4967540"/>
              <a:ext cx="1310801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Subsampling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578900" y="4959470"/>
              <a:ext cx="1310801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Full connection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12044" y="4967540"/>
              <a:ext cx="1310801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Subsampling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575046" y="4967540"/>
              <a:ext cx="1310801" cy="319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1">
              <a:noAutofit/>
            </a:bodyPr>
            <a:lstStyle/>
            <a:p>
              <a:pPr algn="ctr"/>
              <a:r>
                <a:rPr kumimoji="1" lang="en-US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Convolutions</a:t>
              </a:r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3769981" y="2906934"/>
            <a:ext cx="7535328" cy="1044122"/>
          </a:xfrm>
        </p:spPr>
        <p:txBody>
          <a:bodyPr/>
          <a:lstStyle/>
          <a:p>
            <a:r>
              <a:rPr kumimoji="1" lang="zh-CN" altLang="en-US"/>
              <a:t>权重和层的可视化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727363" y="2453355"/>
            <a:ext cx="2255599" cy="1951281"/>
          </a:xfrm>
        </p:spPr>
        <p:txBody>
          <a:bodyPr/>
          <a:lstStyle/>
          <a:p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5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764658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权重可视化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1" y="2394888"/>
            <a:ext cx="5934638" cy="40708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4521" y="1595162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个卷积核权重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红色为正的权重，蓝色为负的权重</a:t>
            </a:r>
          </a:p>
        </p:txBody>
      </p:sp>
    </p:spTree>
    <p:extLst>
      <p:ext uri="{BB962C8B-B14F-4D97-AF65-F5344CB8AC3E}">
        <p14:creationId xmlns:p14="http://schemas.microsoft.com/office/powerpoint/2010/main" val="4479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58288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488411" y="1195545"/>
            <a:ext cx="9357338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卷积权重可视化</a:t>
            </a:r>
          </a:p>
          <a:p>
            <a:pPr>
              <a:lnSpc>
                <a:spcPct val="150000"/>
              </a:lnSpc>
            </a:pP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plot_conv_weights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weights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input_channel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weights_conv1 or weights_conv2.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运行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weights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以获得权重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w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session.run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weights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获取权重最小值最大值，这将用户纠正整个图像的颜色密集度，来进行对比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w_min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np.min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w_max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np.max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</a:t>
            </a:r>
            <a:endParaRPr lang="en-US" altLang="zh-CN" sz="2000">
              <a:solidFill>
                <a:srgbClr val="D5D5D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num_filters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w.shape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764658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488412" y="1225689"/>
            <a:ext cx="910215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需要输出的卷积核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num_grids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math.ceil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math.sqrt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fig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axes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plt.subplots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num_grids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num_grids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ax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enumerate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axes.flat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只输出有用的子图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if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num_filters:</a:t>
            </a: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获得第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个卷积核在特定输入通道上的权重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img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w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input_channel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ax.imshow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img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vmin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w_min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vmax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w_max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  interpolation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'nearest'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cmap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'seismic'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移除坐标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ax.set_xticks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([])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ax.set_yticks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([])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plt.show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9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86157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卷积层输出可视化</a:t>
            </a:r>
          </a:p>
        </p:txBody>
      </p:sp>
      <p:pic>
        <p:nvPicPr>
          <p:cNvPr id="1026" name="Picture 2" descr="ensorflow-cnn/conv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87" y="2431613"/>
            <a:ext cx="5699737" cy="41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55874" y="1789571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卷积层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的输出</a:t>
            </a:r>
          </a:p>
        </p:txBody>
      </p:sp>
    </p:spTree>
    <p:extLst>
      <p:ext uri="{BB962C8B-B14F-4D97-AF65-F5344CB8AC3E}">
        <p14:creationId xmlns:p14="http://schemas.microsoft.com/office/powerpoint/2010/main" val="20300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86157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卷积层输出可视化</a:t>
            </a:r>
          </a:p>
        </p:txBody>
      </p:sp>
      <p:pic>
        <p:nvPicPr>
          <p:cNvPr id="1028" name="Picture 4" descr="ensorflow-cnn/conv_2_w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1" y="2285455"/>
            <a:ext cx="6210101" cy="43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55874" y="169522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卷积层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的输出</a:t>
            </a:r>
          </a:p>
        </p:txBody>
      </p:sp>
    </p:spTree>
    <p:extLst>
      <p:ext uri="{BB962C8B-B14F-4D97-AF65-F5344CB8AC3E}">
        <p14:creationId xmlns:p14="http://schemas.microsoft.com/office/powerpoint/2010/main" val="6068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86157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卷积层输出可视化</a:t>
            </a:r>
          </a:p>
        </p:txBody>
      </p:sp>
      <p:sp>
        <p:nvSpPr>
          <p:cNvPr id="3" name="矩形 2"/>
          <p:cNvSpPr/>
          <p:nvPr/>
        </p:nvSpPr>
        <p:spPr>
          <a:xfrm>
            <a:off x="666307" y="1634051"/>
            <a:ext cx="8243777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卷积层输出可视化</a:t>
            </a:r>
          </a:p>
          <a:p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def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D7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plot_conv_layer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image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layer_conv1 or layer_conv2.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feed_dict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只需要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，标签信息在此不需要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feed_dict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x: 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]}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获取该层的输出结果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values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session.run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feed_dict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feed_dict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卷积核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num_filters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values.shape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en-US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en-US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每行需要输出的卷积核网格数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num_grids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math.ceil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math.sqrt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6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266192" y="19737"/>
            <a:ext cx="4072648" cy="542771"/>
          </a:xfrm>
        </p:spPr>
        <p:txBody>
          <a:bodyPr/>
          <a:lstStyle/>
          <a:p>
            <a:r>
              <a:rPr lang="zh-CN" altLang="en-US"/>
              <a:t>权重和层的可视化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8411" y="86157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rgbClr val="FF72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卷积层输出可视化</a:t>
            </a:r>
          </a:p>
        </p:txBody>
      </p:sp>
      <p:sp>
        <p:nvSpPr>
          <p:cNvPr id="3" name="矩形 2"/>
          <p:cNvSpPr/>
          <p:nvPr/>
        </p:nvSpPr>
        <p:spPr>
          <a:xfrm>
            <a:off x="488410" y="1591522"/>
            <a:ext cx="8655589" cy="48730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fig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axes </a:t>
            </a:r>
            <a:r>
              <a:rPr lang="en-US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plt.subplots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num_grids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num_grids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ax </a:t>
            </a:r>
            <a:r>
              <a:rPr lang="en-US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enumerate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axes.flat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只输出有用的子图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 b="1" i="1">
                <a:solidFill>
                  <a:srgbClr val="52BD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if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num_filters: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获取第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个卷积核的输出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img </a:t>
            </a:r>
            <a:r>
              <a:rPr lang="mr-IN" altLang="zh-CN" sz="2000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mr-IN" altLang="zh-CN" sz="2000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values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sz="2000" b="1" i="1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</a:t>
            </a:r>
            <a:r>
              <a:rPr lang="mr-IN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mr-IN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</a:t>
            </a:r>
            <a:r>
              <a:rPr lang="mr-IN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</a:p>
          <a:p>
            <a:endParaRPr lang="mr-IN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ax.imshow</a:t>
            </a:r>
            <a:r>
              <a:rPr lang="en-US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b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img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interpolation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'nearest'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000" b="1" i="1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cmap</a:t>
            </a:r>
            <a:r>
              <a:rPr lang="en-US" altLang="zh-CN" sz="2000" b="1" i="1">
                <a:solidFill>
                  <a:srgbClr val="77CBD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en-US" altLang="zh-CN" sz="2000" b="1" i="1">
                <a:solidFill>
                  <a:srgbClr val="91B0F4"/>
                </a:solidFill>
                <a:latin typeface="Microsoft YaHei" charset="-122"/>
                <a:ea typeface="Microsoft YaHei" charset="-122"/>
                <a:cs typeface="Microsoft YaHei" charset="-122"/>
              </a:rPr>
              <a:t>'binary'</a:t>
            </a:r>
            <a:r>
              <a:rPr lang="en-US" altLang="zh-CN" sz="2000" b="1" i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# </a:t>
            </a:r>
            <a:r>
              <a:rPr lang="zh-CN" altLang="mr-I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移除坐标</a:t>
            </a:r>
            <a:r>
              <a:rPr lang="mr-IN" altLang="zh-CN" sz="2000">
                <a:solidFill>
                  <a:srgbClr val="D5D5D5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ax.set_xticks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([])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ax.set_yticks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([])</a:t>
            </a:r>
          </a:p>
          <a:p>
            <a:r>
              <a:rPr lang="mr-IN" altLang="zh-CN" sz="2000">
                <a:solidFill>
                  <a:srgbClr val="CADD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plt.show</a:t>
            </a:r>
            <a:r>
              <a:rPr lang="mr-IN" altLang="zh-CN" sz="2000" b="1">
                <a:solidFill>
                  <a:srgbClr val="FF729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endParaRPr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6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0071" y="173484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权重与层的可视化</a:t>
            </a:r>
            <a:endParaRPr kumimoji="1" lang="zh-CN" altLang="sk-SK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9203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3017" y="2823708"/>
            <a:ext cx="8037938" cy="810204"/>
          </a:xfrm>
        </p:spPr>
        <p:txBody>
          <a:bodyPr/>
          <a:lstStyle/>
          <a:p>
            <a:r>
              <a:rPr kumimoji="1" lang="zh-CN" altLang="en-US">
                <a:solidFill>
                  <a:prstClr val="white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19636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47"/>
          <a:stretch/>
        </p:blipFill>
        <p:spPr>
          <a:xfrm>
            <a:off x="931414" y="2478240"/>
            <a:ext cx="4727515" cy="362460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96495" y="730759"/>
            <a:ext cx="88033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不计输入层， </a:t>
            </a:r>
            <a:r>
              <a:rPr lang="en-US" altLang="zh-CN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LeNet-5</a:t>
            </a: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共有 </a:t>
            </a:r>
            <a:r>
              <a:rPr lang="en-US" altLang="zh-CN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000" b="1" i="0">
                <a:solidFill>
                  <a:srgbClr val="FF723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层，每一层的结构为：</a:t>
            </a:r>
            <a:endParaRPr lang="zh-CN" altLang="en-US" sz="2000" b="1">
              <a:solidFill>
                <a:srgbClr val="FF72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4881"/>
            <a:ext cx="6192346" cy="441472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37671" y="1506363"/>
            <a:ext cx="56931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输入层：输入图像大小为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28X28 = 784</a:t>
            </a:r>
            <a:endParaRPr lang="zh-CN" altLang="en-US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8440" y="2512746"/>
            <a:ext cx="1363989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0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数据预处理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0425" y="115224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i="1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学员作业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7015" y="17348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猫狗分类</a:t>
            </a:r>
            <a:endParaRPr kumimoji="1" lang="zh-CN" altLang="sk-SK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7774" y="30693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1881" y="30693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计时控件</a:t>
            </a:r>
          </a:p>
        </p:txBody>
      </p:sp>
    </p:spTree>
    <p:extLst>
      <p:ext uri="{BB962C8B-B14F-4D97-AF65-F5344CB8AC3E}">
        <p14:creationId xmlns:p14="http://schemas.microsoft.com/office/powerpoint/2010/main" val="10570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r="47789"/>
          <a:stretch/>
        </p:blipFill>
        <p:spPr>
          <a:xfrm>
            <a:off x="1345722" y="2974825"/>
            <a:ext cx="5727940" cy="36246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17890" y="-19589"/>
            <a:ext cx="6192346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6299" y="589337"/>
            <a:ext cx="10876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C1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层：卷积层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滤波器的大小是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 X5 = 25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，共有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个滤波 器，得到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组大小为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28X28 = 784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的特征映射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299" y="1622666"/>
            <a:ext cx="1017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层：这一层为子采样层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由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C1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层每组特征映射的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2X2 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邻域点次采样为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个点，得到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的图像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62424" y="2974825"/>
            <a:ext cx="1813548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75972" y="2974825"/>
            <a:ext cx="1147268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9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r="23063"/>
          <a:stretch/>
        </p:blipFill>
        <p:spPr>
          <a:xfrm>
            <a:off x="1164427" y="2835369"/>
            <a:ext cx="5067228" cy="36246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23541"/>
            <a:ext cx="6192346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557411" y="2594271"/>
            <a:ext cx="5399253" cy="482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激活值越大，神经元就越亮</a:t>
            </a:r>
          </a:p>
        </p:txBody>
      </p:sp>
      <p:sp>
        <p:nvSpPr>
          <p:cNvPr id="6" name="矩形 5"/>
          <p:cNvSpPr/>
          <p:nvPr/>
        </p:nvSpPr>
        <p:spPr>
          <a:xfrm>
            <a:off x="702263" y="1695072"/>
            <a:ext cx="105472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S4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层：采样层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由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邻域点次采样为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个点，得到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组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大小的特征映射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2263" y="575389"/>
            <a:ext cx="10164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C3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层：卷积层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由于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层也有多组特征映射，需要一个连接表来定义不同层特征映射之间的依赖关系 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93694" y="2893893"/>
            <a:ext cx="1449862" cy="538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843556" y="2910648"/>
            <a:ext cx="1229267" cy="521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02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3" r="136"/>
          <a:stretch/>
        </p:blipFill>
        <p:spPr>
          <a:xfrm>
            <a:off x="1558830" y="2576642"/>
            <a:ext cx="6245524" cy="36246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1498" y="23541"/>
            <a:ext cx="6192346" cy="477805"/>
          </a:xfrm>
        </p:spPr>
        <p:txBody>
          <a:bodyPr/>
          <a:lstStyle/>
          <a:p>
            <a:r>
              <a:rPr lang="zh-CN" altLang="en-US"/>
              <a:t>卷积神经网络示例： </a:t>
            </a:r>
            <a:r>
              <a:rPr lang="en-US" altLang="zh-CN"/>
              <a:t>LeNet-5</a:t>
            </a:r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2587" y="751736"/>
            <a:ext cx="109113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全连接层：将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7x7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的图像扁平化为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7x7x36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的向量，输入到一个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128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维的全连接层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0731" y="1605114"/>
            <a:ext cx="975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输出层：输出层由 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个欧氏径向基函数（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Radial Basis Function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RBF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）函数组成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10735" y="5040096"/>
            <a:ext cx="1036118" cy="466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Output</a:t>
            </a:r>
            <a:endParaRPr kumimoji="1" lang="zh-CN" altLang="en-US" sz="16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8875" y="5734718"/>
            <a:ext cx="1795004" cy="466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5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2000">
            <a:latin typeface="Microsoft YaHei" charset="-122"/>
            <a:ea typeface="Microsoft YaHei" charset="-122"/>
            <a:cs typeface="Microsoft Ya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841BA4AC-F984-D54B-AE97-5FC806AD4ACF}" vid="{4A4B4A39-9196-C24D-A05E-9CAB40A9563A}"/>
    </a:ext>
  </a:extLst>
</a:theme>
</file>

<file path=ppt/theme/theme2.xml><?xml version="1.0" encoding="utf-8"?>
<a:theme xmlns:a="http://schemas.openxmlformats.org/drawingml/2006/main" name="1_AI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2000">
            <a:latin typeface="Microsoft YaHei" charset="-122"/>
            <a:ea typeface="Microsoft YaHei" charset="-122"/>
            <a:cs typeface="Microsoft YaHei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模板" id="{B50B74C9-2854-1048-AD3A-6FB795477767}" vid="{87C25F9D-6D05-D242-BB6E-A92241CB044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AI模板</Template>
  <TotalTime>59861</TotalTime>
  <Words>2200</Words>
  <Application>Microsoft Macintosh PowerPoint</Application>
  <PresentationFormat>宽屏</PresentationFormat>
  <Paragraphs>501</Paragraphs>
  <Slides>61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DengXian</vt:lpstr>
      <vt:lpstr>Mangal</vt:lpstr>
      <vt:lpstr>Microsoft YaHei</vt:lpstr>
      <vt:lpstr>Open Sans Light</vt:lpstr>
      <vt:lpstr>Wingdings</vt:lpstr>
      <vt:lpstr>Arial</vt:lpstr>
      <vt:lpstr>AI2</vt:lpstr>
      <vt:lpstr>1_AI模板</vt:lpstr>
      <vt:lpstr>ConvNet案例-手写数字识别</vt:lpstr>
      <vt:lpstr>PowerPoint 演示文稿</vt:lpstr>
      <vt:lpstr>PowerPoint 演示文稿</vt:lpstr>
      <vt:lpstr>LeNet5网络结构</vt:lpstr>
      <vt:lpstr>卷积神经网络示例： LeNet-5</vt:lpstr>
      <vt:lpstr>卷积神经网络示例： LeNet-5</vt:lpstr>
      <vt:lpstr>卷积神经网络示例： LeNet-5</vt:lpstr>
      <vt:lpstr>卷积神经网络示例： LeNet-5</vt:lpstr>
      <vt:lpstr>卷积神经网络示例： LeNet-5</vt:lpstr>
      <vt:lpstr>卷积神经网络示例： LeNet-5</vt:lpstr>
      <vt:lpstr>卷积神经网络示例： LeNet-5</vt:lpstr>
      <vt:lpstr>卷积神经网络示例： LeNet-5</vt:lpstr>
      <vt:lpstr>使用Tensorflow搭建ConvNets</vt:lpstr>
      <vt:lpstr>PowerPoint 演示文稿</vt:lpstr>
      <vt:lpstr>PowerPoint 演示文稿</vt:lpstr>
      <vt:lpstr>PowerPoint 演示文稿</vt:lpstr>
      <vt:lpstr>数据预处理</vt:lpstr>
      <vt:lpstr>数据预处理</vt:lpstr>
      <vt:lpstr>数据预处理</vt:lpstr>
      <vt:lpstr>数据预处理</vt:lpstr>
      <vt:lpstr>数据预处理</vt:lpstr>
      <vt:lpstr>数据预处理</vt:lpstr>
      <vt:lpstr>数据预处理</vt:lpstr>
      <vt:lpstr>数据预处理</vt:lpstr>
      <vt:lpstr>PowerPoint 演示文稿</vt:lpstr>
      <vt:lpstr>Tensorflow计算图</vt:lpstr>
      <vt:lpstr>Tensorflow计算图</vt:lpstr>
      <vt:lpstr>Tensorflow计算图</vt:lpstr>
      <vt:lpstr>Tensorflow计算图</vt:lpstr>
      <vt:lpstr>Tensorflow计算图</vt:lpstr>
      <vt:lpstr>Tensorflow计算图</vt:lpstr>
      <vt:lpstr>Tensorflow计算图</vt:lpstr>
      <vt:lpstr>Tensorflow计算图</vt:lpstr>
      <vt:lpstr>Tensorflow计算图</vt:lpstr>
      <vt:lpstr>数据预处理</vt:lpstr>
      <vt:lpstr>Tensorflow计算图</vt:lpstr>
      <vt:lpstr>Tensorflow计算图</vt:lpstr>
      <vt:lpstr>数据预处理</vt:lpstr>
      <vt:lpstr>PowerPoint 演示文稿</vt:lpstr>
      <vt:lpstr>运行Tensorflow计算图</vt:lpstr>
      <vt:lpstr>运行Tensorflow计算图</vt:lpstr>
      <vt:lpstr>运行Tensorflow计算图</vt:lpstr>
      <vt:lpstr>运行Tensorflow计算图</vt:lpstr>
      <vt:lpstr>运行Tensorflow计算图</vt:lpstr>
      <vt:lpstr>运行Tensorflow计算图</vt:lpstr>
      <vt:lpstr>运行Tensorflow计算图</vt:lpstr>
      <vt:lpstr>运行Tensorflow计算图</vt:lpstr>
      <vt:lpstr>运行Tensorflow计算图</vt:lpstr>
      <vt:lpstr>数据预处理</vt:lpstr>
      <vt:lpstr>PowerPoint 演示文稿</vt:lpstr>
      <vt:lpstr>权重和层的可视化</vt:lpstr>
      <vt:lpstr>权重和层的可视化</vt:lpstr>
      <vt:lpstr>权重和层的可视化</vt:lpstr>
      <vt:lpstr>权重和层的可视化</vt:lpstr>
      <vt:lpstr>权重和层的可视化</vt:lpstr>
      <vt:lpstr>权重和层的可视化</vt:lpstr>
      <vt:lpstr>权重和层的可视化</vt:lpstr>
      <vt:lpstr>数据预处理</vt:lpstr>
      <vt:lpstr>作业</vt:lpstr>
      <vt:lpstr>数据预处理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杨vivian</dc:creator>
  <cp:keywords/>
  <dc:description/>
  <cp:lastModifiedBy>杨vivian</cp:lastModifiedBy>
  <cp:revision>2946</cp:revision>
  <dcterms:created xsi:type="dcterms:W3CDTF">2018-05-07T03:21:29Z</dcterms:created>
  <dcterms:modified xsi:type="dcterms:W3CDTF">2018-09-16T00:56:46Z</dcterms:modified>
  <cp:category/>
</cp:coreProperties>
</file>